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svg" ContentType="image/svg+xml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1" r:id="rId3"/>
    <p:sldId id="257" r:id="rId4"/>
    <p:sldId id="258" r:id="rId5"/>
    <p:sldId id="259" r:id="rId6"/>
    <p:sldId id="260" r:id="rId7"/>
    <p:sldId id="268" r:id="rId8"/>
    <p:sldId id="269" r:id="rId9"/>
    <p:sldId id="262" r:id="rId10"/>
    <p:sldId id="263" r:id="rId11"/>
    <p:sldId id="264" r:id="rId12"/>
    <p:sldId id="266" r:id="rId13"/>
    <p:sldId id="265" r:id="rId14"/>
    <p:sldId id="267" r:id="rId15"/>
    <p:sldId id="275" r:id="rId16"/>
    <p:sldId id="272" r:id="rId17"/>
    <p:sldId id="270" r:id="rId18"/>
    <p:sldId id="273" r:id="rId19"/>
    <p:sldId id="274" r:id="rId20"/>
  </p:sldIdLst>
  <p:sldSz cx="12188825" cy="6858000"/>
  <p:notesSz cx="6858000" cy="91440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273FA51-A4D3-F044-943C-1858826B6479}">
          <p14:sldIdLst>
            <p14:sldId id="256"/>
            <p14:sldId id="271"/>
            <p14:sldId id="257"/>
            <p14:sldId id="258"/>
            <p14:sldId id="259"/>
            <p14:sldId id="260"/>
            <p14:sldId id="268"/>
            <p14:sldId id="269"/>
            <p14:sldId id="262"/>
            <p14:sldId id="263"/>
            <p14:sldId id="264"/>
            <p14:sldId id="266"/>
            <p14:sldId id="265"/>
            <p14:sldId id="267"/>
            <p14:sldId id="275"/>
            <p14:sldId id="272"/>
            <p14:sldId id="270"/>
            <p14:sldId id="273"/>
            <p14:sldId id="274"/>
          </p14:sldIdLst>
        </p14:section>
        <p14:section name="Quickstart" id="{649624F7-FEBA-49CC-9E85-48E5B07FEF1F}">
          <p14:sldIdLst/>
        </p14:section>
        <p14:section name="Template Use" id="{8513F4BC-70C0-4FAC-BEED-3FDD4850C697}">
          <p14:sldIdLst/>
        </p14:section>
        <p14:section name="Master Slide Examples" id="{7EC56637-EACD-4E90-8D3D-66772FA06E17}">
          <p14:sldIdLst/>
        </p14:section>
        <p14:section name="VMware Visuals" id="{48606C21-528B-43E9-92C2-D731BCDD6F69}">
          <p14:sldIdLst/>
        </p14:section>
        <p14:section name="Charts" id="{0151FD23-3C99-4D64-A381-3D3B82413B8C}">
          <p14:sldIdLst/>
        </p14:section>
        <p14:section name="Transitions and Animations" id="{C99AAA6C-DDB0-4ED6-8381-1082F552AD6E}">
          <p14:sldIdLst/>
        </p14:section>
        <p14:section name="Additional Layout Examples" id="{F5514440-2B92-4612-BB4C-BA9C390D5F4B}">
          <p14:sldIdLst/>
        </p14:section>
        <p14:section name="Tips" id="{82E18CF2-F974-4216-9BF4-C36A7BA0E88C}">
          <p14:sldIdLst/>
        </p14:section>
        <p14:section name="Storytelling" id="{7A68BF10-9764-449D-AEC2-B3EDAC23D6AA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00"/>
    <a:srgbClr val="387C2C"/>
    <a:srgbClr val="AADB1E"/>
    <a:srgbClr val="6DB33F"/>
    <a:srgbClr val="006990"/>
    <a:srgbClr val="7F35AB"/>
    <a:srgbClr val="7636AE"/>
    <a:srgbClr val="264088"/>
    <a:srgbClr val="B3B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5DD896-379D-5AC1-C2A3-BFAC9333005F}" v="402" dt="2020-08-26T18:47:45.157"/>
    <p1510:client id="{1CE80BAA-1A51-57E4-8DBD-732352E3DA00}" v="1187" dt="2020-08-24T06:42:21.082"/>
    <p1510:client id="{370742B2-C521-C680-12B8-D88B6337943C}" v="687" dt="2020-08-25T04:00:40.455"/>
    <p1510:client id="{57A746E9-33E1-4C79-A2E6-DD574702934A}" v="49" dt="2020-08-24T16:42:38.770"/>
    <p1510:client id="{7994F823-7508-93DF-1727-C634EA2F1B11}" v="19" dt="2020-08-25T23:24:36.407"/>
  </p1510:revLst>
</p1510:revInfo>
</file>

<file path=ppt/tableStyles.xml><?xml version="1.0" encoding="utf-8"?>
<a:tblStyleLst xmlns:a="http://schemas.openxmlformats.org/drawingml/2006/main" def="{6E25E649-3F16-4E02-A733-19D2CDBF48F0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68" autoAdjust="0"/>
    <p:restoredTop sz="83825" autoAdjust="0"/>
  </p:normalViewPr>
  <p:slideViewPr>
    <p:cSldViewPr snapToGrid="0" snapToObjects="1">
      <p:cViewPr>
        <p:scale>
          <a:sx n="126" d="100"/>
          <a:sy n="126" d="100"/>
        </p:scale>
        <p:origin x="648" y="696"/>
      </p:cViewPr>
      <p:guideLst/>
    </p:cSldViewPr>
  </p:slideViewPr>
  <p:outlineViewPr>
    <p:cViewPr>
      <p:scale>
        <a:sx n="33" d="100"/>
        <a:sy n="33" d="100"/>
      </p:scale>
      <p:origin x="0" y="-51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1" d="100"/>
        <a:sy n="51" d="100"/>
      </p:scale>
      <p:origin x="0" y="-11362"/>
    </p:cViewPr>
  </p:sorterViewPr>
  <p:notesViewPr>
    <p:cSldViewPr snapToGrid="0" snapToObjects="1" showGuides="1">
      <p:cViewPr varScale="1">
        <p:scale>
          <a:sx n="59" d="100"/>
          <a:sy n="59" d="100"/>
        </p:scale>
        <p:origin x="2371" y="1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tags" Target="tags/tag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8/31/20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13441 10714 0 0 0,'29'0'0'0'0,"0"0"0"0"0,0 0 0 0 0,0 0 0 0 0,-1 0 0 0 0,1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0,-1 0 0 0 0,2 0 0 0 0,-1 0 0 0 0,0 0 0 0 0,0 0 0 0 0,0 0 0 0 0,0 0 0 0 0,0 0 0 0 0,0 0 0 0 0,-1 0 0 0 0,1 0 0 0 0,0 0 0 0 0,0 0 0 0 0,0 0 0 0 0,0 0 0 0 0,0 0 0 0 0,0 0 0 0 0,0 0 0 0 0,0 0 0 0 0,-1 0 0 0 0,1 0 0 0 0,30 0 0 0 0,-30 0 0 0 0,0 0 0 0 0,0 0 0 0 0,0 0 0 0 0,0 0 0 0 0,0 0 0 0 0,-1 0 0 0 0,1 0 0 0 0,0 0 0 0 0,0 0 0 0 0,0 0 0 0 0,0 0 0 0 0,0 0 0 0 0,0 0 0 0 0,0 0 0 0 0,0 0 0 0 0,-1 0 0 0 0,1 0 0 0 0,0 0 0 0 0,0 0 0 0 0,1 0 0 0 0,-1 0 0 0 0,0 0 0 0 0,0 0 0 0 0,0 0 0 0 0,-1 0 0 0 0,1-26 0 0 0,0 26 0 0 0,0 0 0 0 0,0 0 0 0 0,0 0 0 0 0,0 0 0 0 0,0 0 0 0 0,0 0 0 0 0,0 0 0 0 0,-1-26 0 0 0,1 26 0 0 0,0 0 0 0 0,0 0 0 0 0,0 0 0 0 0,0 0 0 0 0,1 0 0 0 0,-1 0 0 0 0,0 0 0 0 0,0 0 0 0 0,-1-26 0 0 0,1 26 0 0 0,0 0 0 0 0,0 0 0 0 0,0 0 0 0 0,0 0 0 0 0,0 0 0 0 0,0 0 0 0 0,0 0 0 0 0,0 0 0 0 0,-1 0 0 0 0,1 0 0 0 0,0 0 0 0 0,0 0 0 0 0,0 0 0 0 0,-29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20611 14737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8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15610 2380 0 0 0,'29'0'0'0'0,"1"0"0"0"0,-1 0 0 0 0,0 0 0 0 0,1 0 0 0 0,-1 0 0 0 0,0 0 0 0 0,0 0 0 0 0,0 0 0 0 0,0 0 0 0 0,0 0 0 0 0,0 0 0 0 0,0 0 0 0 0,0 0 0 0 0,1 0 0 0 0,-1 0 0 0 0,0 0 0 0 0,0 0 0 0 0,0 0 0 0 0,0 0 0 0 0,0 0 0 0 0,0 0 0 0 0,1 0 0 0 0,-1 0 0 0 0,1 0 0 0 0,-1 0 0 0 0,0 0 0 0 0,0 0 0 0 0,0 0 0 0 0,0 0 0 0 0,0 0 0 0 0,0 0 0 0 0,0 0 0 0 0,0 0 0 0 0,1 0 0 0 0,-1 0 0 0 0,0 0 0 0 0,0 0 0 0 0,0 0 0 0 0,0 0 0 0 0,0 0 0 0 0,0 0 0 0 0,0 0 0 0 0,2 0 0 0 0,-2 0 0 0 0,0 0 0 0 0,0 0 0 0 0,0 0 0 0 0,0 0 0 0 0,0 0 0 0 0,0 0 0 0 0,0 0 0 0 0,0 0 0 0 0,1 0 0 0 0,-1 0 0 0 0,0 0 0 0 0,0 0 0 0 0,0 0 0 0 0,0 0 0 0 0,-29-25 0 0 0,29 25 0 0 0,0 0 0 0 0,0 0 0 0 0,0 0 0 0 0,1 0 0 0 0,-1 0 0 0 0,1 0 0 0 0,-1 0 0 0 0,0 0 0 0 0,-29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30"/>
    </inkml:context>
    <inkml:brush xml:id="br0">
      <inkml:brushProperty name="width" value="0.2" units="cm"/>
      <inkml:brushProperty name="height" value="0.2" units="cm"/>
      <inkml:brushProperty name="color" value="#66CC00"/>
    </inkml:brush>
  </inkml:definitions>
  <inkml:trace contextRef="#ctx0" brushRef="#br0">13414 3412 0 0 0,'29'0'0'0'0,"0"0"0"0"0,1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0,0 0 0 0 0,0 0 0 0 0,0 0 0 0 0,0 0 0 0 0,0 0 0 0 0,0 0 0 0 0,0 0 0 0 0,0 0 0 0 0,0 0 0 0 0,1 0 0 0 0,-1 0 0 0 0,0 0 0 0 0,0 0 0 0 0,0 0 0 0 0,0 0 0 0 0,0 0 0 0 0,0 0 0 0 0,0 0 0 0 0,0 0 0 0 0,0 0 0 0 0,0 0 0 0 0,-1 0 0 0 0,1 0 0 0 0,29 0 0 0 0,-29 0 0 0 0,0-26 0 0 0,0 26 0 0 0,0 0 0 0 0,30 0 0 0 0,-30 0 0 0 0,0 0 0 0 0,0-26 0 0 0,0 26 0 0 0,0 0 0 0 0,0 0 0 0 0,0 0 0 0 0,0 0 0 0 0,0 0 0 0 0,0 0 0 0 0,0 0 0 0 0,0-26 0 0 0,0 26 0 0 0,0 0 0 0 0,0 0 0 0 0,0 0 0 0 0,0 0 0 0 0,0 0 0 0 0,29 0 0 0 0,-29 0 0 0 0,30 0 0 0 0,-30 0 0 0 0,0 0 0 0 0,0 0 0 0 0,0 0 0 0 0,0 0 0 0 0,0 0 0 0 0,0 0 0 0 0,0 0 0 0 0,0 0 0 0 0,29 0 0 0 0,-29 0 0 0 0,0 0 0 0 0,0 0 0 0 0,0 0 0 0 0,0 0 0 0 0,0 0 0 0 0,0 0 0 0 0,0 0 0 0 0,1 0 0 0 0,-1 0 0 0 0,0 0 0 0 0,0 0 0 0 0,-29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4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5T23:15:0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14212 7682 16383 0 0,'16'0'0'0'0,"-1"0"0"0"0,0 0 0 0 0,0 0 0 0 0,0 0 0 0 0,1 0 0 0 0,-1 0 0 0 0,0 0 0 0 0,0 0 0 0 0,0 0 0 0 0,1 0 0 0 0,-1 0 0 0 0,0 0 0 0 0,0 0 0 0 0,0 17 0 0 0,1-17 0 0 0,-16 15 0 0 0,15-15 0 0 0,0 0 0 0 0,-15 16 0 0 0,15-16 0 0 0,0 0 0 0 0,0 15 0 0 0,1-15 0 0 0,-1 0 0 0 0,0 0 0 0 0,-15 16 0 0 0,15-16 0 0 0,16 16 0 0 0,-16-16 0 0 0,0 0 0 0 0,-15 16 0 0 0,15-16 0 0 0,0 0 0 0 0,-15 16 0 0 0,16-16 0 0 0,14 0 0 0 0,-15 15 0 0 0,0-15 0 0 0,1 0 0 0 0,-1 0 0 0 0,0 0 0 0 0,0 0 0 0 0,0 0 0 0 0,1 0 0 0 0,-1 0 0 0 0,-15 16 0 0 0,15-16 0 0 0,0 0 0 0 0,0 0 0 0 0,1 0 0 0 0,-1 0 0 0 0,0 0 0 0 0,0 0 0 0 0,1 0 0 0 0,0 0 0 0 0,-1 0 0 0 0,0-16 0 0 0,15 16 0 0 0,-14 0 0 0 0,-1 0 0 0 0,0-15 0 0 0,0 15 0 0 0,16 0 0 0 0,-16 0 0 0 0,0 0 0 0 0,0 0 0 0 0,0 0 0 0 0,1 0 0 0 0,-1 0 0 0 0,0 0 0 0 0,0 0 0 0 0,0-17 0 0 0,0 17 0 0 0,16 0 0 0 0,-16 0 0 0 0,0 0 0 0 0,16 0 0 0 0,-16 0 0 0 0,15 0 0 0 0,-15 0 0 0 0,1 0 0 0 0,-1 0 0 0 0,30 0 0 0 0,-29 0 0 0 0,-1 0 0 0 0,0 0 0 0 0,0 0 0 0 0,0 0 0 0 0,1 16 0 0 0,-1-16 0 0 0,30 0 0 0 0,-29 0 0 0 0,-1 0 0 0 0,15 0 0 0 0,-15 0 0 0 0,1 0 0 0 0,-1 0 0 0 0,0 0 0 0 0,0 0 0 0 0,31 0 0 0 0,-31 0 0 0 0,0 0 0 0 0,0 0 0 0 0,1 0 0 0 0,-1 0 0 0 0,0 0 0 0 0,0 0 0 0 0,0 0 0 0 0,31 0 0 0 0,-31 0 0 0 0,0 0 0 0 0,0 0 0 0 0,1 0 0 0 0,-1 0 0 0 0,0 0 0 0 0,31 0 0 0 0,-31 0 0 0 0,0 0 0 0 0,0 0 0 0 0,-15-16 0 0 0,15 16 0 0 0,1 0 0 0 0,-1 0 0 0 0,0 0 0 0 0,0 0 0 0 0,0 0 0 0 0,1 0 0 0 0,-1-15 0 0 0,0 15 0 0 0,0 0 0 0 0,0 0 0 0 0,1 0 0 0 0,-1 0 0 0 0,15-17 0 0 0,-15 17 0 0 0,1 0 0 0 0,-1 0 0 0 0,1 0 0 0 0,-1 0 0 0 0,16 0 0 0 0,-16 0 0 0 0,0 0 0 0 0,0 0 0 0 0,16 0 0 0 0,-16 0 0 0 0,0 0 0 0 0,0 0 0 0 0,0 0 0 0 0,1 0 0 0 0,-1 0 0 0 0,15 0 0 0 0,-15 0 0 0 0,1 0 0 0 0,-1 0 0 0 0,0 0 0 0 0,0 0 0 0 0,0 0 0 0 0,0 0 0 0 0,1 17 0 0 0,-1-17 0 0 0,0 0 0 0 0,0 0 0 0 0,0 0 0 0 0,1 0 0 0 0,-1 0 0 0 0,0 0 0 0 0,31 0 0 0 0,-31 0 0 0 0,0 0 0 0 0,0 0 0 0 0,0 0 0 0 0,1 0 0 0 0,-1 0 0 0 0,0 0 0 0 0,0 0 0 0 0,46 0 0 0 0,-46 0 0 0 0,0 0 0 0 0,1 0 0 0 0,-1 0 0 0 0,0 0 0 0 0,0 0 0 0 0,0 0 0 0 0,1 0 0 0 0,-1 0 0 0 0,0 0 0 0 0,31 0 0 0 0,-31 0 0 0 0,0 0 0 0 0,0 0 0 0 0,0 0 0 0 0,16 0 0 0 0,-16 0 0 0 0,0 0 0 0 0,0 0 0 0 0,1 0 0 0 0,-1 0 0 0 0,0 0 0 0 0,30 0 0 0 0,-29 0 0 0 0,-1 0 0 0 0,15 0 0 0 0,-15 0 0 0 0,1 0 0 0 0,-1 0 0 0 0,0 0 0 0 0,0 0 0 0 0,0 0 0 0 0,16 0 0 0 0,-16 0 0 0 0,0 0 0 0 0,0 0 0 0 0,1 0 0 0 0,-1 0 0 0 0,0 0 0 0 0,0 0 0 0 0,0 0 0 0 0,1 0 0 0 0,56 0 0 0 0,-56 0 0 0 0,0 0 0 0 0,26 0 0 0 0,-27 0 0 0 0,0 0 0 0 0,0 0 0 0 0,0 0 0 0 0,1 0 0 0 0,-1 0 0 0 0,27 0 0 0 0,-27 0 0 0 0,46 0 0 0 0,-46 0 0 0 0,0 0 0 0 0,1 15 0 0 0,-1-15 0 0 0,0 0 0 0 0,209 31 0 0 0,-208-31 0 0 0,-1 0 0 0 0,0 0 0 0 0,0 0 0 0 0,0 16 0 0 0,1-16 0 0 0,-1 0 0 0 0,0 0 0 0 0,0 0 0 0 0,73 0 0 0 0,-73 0 0 0 0,0 0 0 0 0,1 0 0 0 0,-1 0 0 0 0,0 0 0 0 0,15 0 0 0 0,-14 0 0 0 0,-1 0 0 0 0,0 0 0 0 0,0 0 0 0 0,0 0 0 0 0,61 0 0 0 0,-61 0 0 0 0,1 0 0 0 0,-1 0 0 0 0,15 0 0 0 0,-15 0 0 0 0,1 0 0 0 0,-1 0 0 0 0,0 0 0 0 0,0 0 0 0 0,31 0 0 0 0,-31 0 0 0 0,0 0 0 0 0,0 0 0 0 0,1 0 0 0 0,-1 0 0 0 0,0 0 0 0 0,0 0 0 0 0,0 0 0 0 0,1 0 0 0 0,-1 0 0 0 0,15 0 0 0 0,-15 0 0 0 0,1 0 0 0 0,-1 0 0 0 0,0 0 0 0 0,0 0 0 0 0,1 0 0 0 0,-16-16 0 0 0,16 16 0 0 0,-16-15 0 0 0,15 15 0 0 0,0 0 0 0 0,0 0 0 0 0,0 0 0 0 0,1 0 0 0 0,-1 0 0 0 0,-15-17 0 0 0,15 17 0 0 0,0 0 0 0 0,0-15 0 0 0,1 15 0 0 0,-1 0 0 0 0,0 0 0 0 0,0 0 0 0 0,0 0 0 0 0,-15-16 0 0 0,16 16 0 0 0,-1 0 0 0 0,0 0 0 0 0,0 0 0 0 0,0 0 0 0 0,0 0 0 0 0,1 0 0 0 0,-1 0 0 0 0,-15-17 0 0 0,15 17 0 0 0,0 0 0 0 0,0 0 0 0 0,1 0 0 0 0,-1 0 0 0 0,0 0 0 0 0,0 0 0 0 0,0 0 0 0 0,1 0 0 0 0,-1 0 0 0 0,0 0 0 0 0,0 0 0 0 0,0 0 0 0 0,1 0 0 0 0,-1 0 0 0 0,0 0 0 0 0,0 0 0 0 0,-15-15 0 0 0,15 15 0 0 0,1 0 0 0 0,-1 0 0 0 0,0 0 0 0 0,0 0 0 0 0,0 0 0 0 0,1 0 0 0 0,-1 0 0 0 0,0 0 0 0 0,0 0 0 0 0,-15 0-16383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4260 1349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15081 4392 0 0 0,'29'0'0'0'0,"0"0"0"0"0,-1 0 0 0 0,1 0 0 0 0,0 0 0 0 0,0 0 0 0 0,0 0 0 0 0,0 26 0 0 0,0-26 0 0 0,-1 0 0 0 0,1 0 0 0 0,0 0 0 0 0,0 0 0 0 0,0 0 0 0 0,-1 26 0 0 0,1-26 0 0 0,0 0 0 0 0,0 0 0 0 0,-1 0 0 0 0,1 0 0 0 0,0 0 0 0 0,0 0 0 0 0,-1 0 0 0 0,1 0 0 0 0,0 0 0 0 0,0 0 0 0 0,0 0 0 0 0,0 0 0 0 0,0 0 0 0 0,0 0 0 0 0,-1 0 0 0 0,1 0 0 0 0,0 0 0 0 0,0 0 0 0 0,-1 0 0 0 0,-28-26 0 0 0,29 26 0 0 0,0 0 0 0 0,0 0 0 0 0,-29-26 0 0 0,28 26 0 0 0,1 0 0 0 0,0 0 0 0 0,0 0 0 0 0,-1 0 0 0 0,-28-26 0 0 0,29 26 0 0 0,0 0 0 0 0,0 0 0 0 0,-1 0 0 0 0,2 0 0 0 0,-1 0 0 0 0,0 0 0 0 0,-1 0 0 0 0,1 0 0 0 0,0 0 0 0 0,0 0 0 0 0,-1 0 0 0 0,1 0 0 0 0,-29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15452 5423 0 0 0,'29'0'0'0'0,"0"0"0"0"0,0 0 0 0 0,0 0 0 0 0,0 0 0 0 0,0 0 0 0 0,0 0 0 0 0,29 0 0 0 0,-29 0 0 0 0,0 0 0 0 0,28 0 0 0 0,-28 0 0 0 0,0 0 0 0 0,0 0 0 0 0,0 0 0 0 0,1 0 0 0 0,-1 0 0 0 0,0 0 0 0 0,0 0 0 0 0,0 0 0 0 0,0 0 0 0 0,0 0 0 0 0,0 0 0 0 0,0 0 0 0 0,0 0 0 0 0,0 0 0 0 0,0 0 0 0 0,0 0 0 0 0,0 0 0 0 0,0 0 0 0 0,0 0 0 0 0,29 0 0 0 0,-29 0 0 0 0,0 0 0 0 0,-1 0 0 0 0,2 0 0 0 0,-1 0 0 0 0,29 0 0 0 0,-29 0 0 0 0,0 0 0 0 0,0 0 0 0 0,29 0 0 0 0,-29 0 0 0 0,0 0 0 0 0,0 0 0 0 0,0 0 0 0 0,0 0 0 0 0,0 0 0 0 0,0 0 0 0 0,0 0 0 0 0,0 0 0 0 0,0-26 0 0 0,0 26 0 0 0,30 0 0 0 0,-30 0 0 0 0,28 0 0 0 0,-28 0 0 0 0,29 0 0 0 0,-29 0 0 0 0,29-26 0 0 0,-29 26 0 0 0,29 0 0 0 0,-29 0 0 0 0,29 0 0 0 0,0 0 0 0 0,-29 0 0 0 0,0 0 0 0 0,30 0 0 0 0,-30 0 0 0 0,29 0 0 0 0,-29 0 0 0 0,0 0 0 0 0,-1-26 0 0 0,1 26 0 0 0,29 0 0 0 0,-29 0 0 0 0,0 0 0 0 0,0 0 0 0 0,0 0 0 0 0,0 0 0 0 0,0 0 0 0 0,0 0 0 0 0,0 0 0 0 0,0 0 0 0 0,0 0 0 0 0,0 0 0 0 0,1 0 0 0 0,-1 0 0 0 0,0 0 0 0 0,0 0 0 0 0,0 0 0 0 0,0 0 0 0 0,0 0 0 0 0,0 0 0 0 0,0 0 0 0 0,0 0 0 0 0,-1 0 0 0 0,1 0 0 0 0,0 0 0 0 0,0 0 0 0 0,0 0 0 0 0,0 0 0 0 0,0 0 0 0 0,0 0 0 0 0,0 0 0 0 0,0 0 0 0 0,0 0 0 0 0,0 26 0 0 0,1-26 0 0 0,-30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16510 4313 0 0 0,'29'0'0'0'0,"0"0"0"0"0,0 0 0 0 0,1 0 0 0 0,-1 0 0 0 0,0 0 0 0 0,0 0 0 0 0,0 0 0 0 0,0 26 0 0 0,1-26 0 0 0,0 0 0 0 0,-1 0 0 0 0,-29 26 0 0 0,29-26 0 0 0,0 0 0 0 0,0 0 0 0 0,1 0 0 0 0,-1 0 0 0 0,0 0 0 0 0,0 0 0 0 0,0 0 0 0 0,0 0 0 0 0,1 0 0 0 0,-1 0 0 0 0,0 0 0 0 0,0 0 0 0 0,0 0 0 0 0,0 0 0 0 0,1 0 0 0 0,-1 0 0 0 0,0 0 0 0 0,0 0 0 0 0,1 0 0 0 0,-1 0 0 0 0,1 0 0 0 0,-1 0 0 0 0,0 0 0 0 0,0 0 0 0 0,0 0 0 0 0,0 0 0 0 0,1 0 0 0 0,-1 0 0 0 0,0 0 0 0 0,0 0 0 0 0,0 0 0 0 0,0 0 0 0 0,1 0 0 0 0,-1 0 0 0 0,0 0 0 0 0,0 0 0 0 0,0 0 0 0 0,0 0 0 0 0,1 0 0 0 0,0 0 0 0 0,-1 0 0 0 0,0 0 0 0 0,0 0 0 0 0,0 0 0 0 0,1 0 0 0 0,-1 0 0 0 0,0 0 0 0 0,0 0 0 0 0,0 0 0 0 0,0 0 0 0 0,1 0 0 0 0,-1 0 0 0 0,0 0 0 0 0,0 0 0 0 0,-29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24T16:36:57.22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21960 8994 0 0 0,'29'0'0'0'0,"1"0"0"0"0,-1 0 0 0 0,0 0 0 0 0,0 0 0 0 0,0 0 0 0 0,0 0 0 0 0,29 0 0 0 0,-29 0 0 0 0,0 0 0 0 0,29 0 0 0 0,0 0 0 0 0,29 0 0 0 0,0 0 0 0 0,30 0 0 0 0,-30 0 0 0 0,0 0 0 0 0,-29 0 0 0 0,29 0 0 0 0,-29 0 0 0 0,0 0 0 0 0,-29 0 0 0 0,29 0 0 0 0,1 0 0 0 0,-30 0 0 0 0,58 0 0 0 0,-29 0 0 0 0,-29 0 0 0 0,29 0 0 0 0,-29 0 0 0 0,29 0 0 0 0,0 0 0 0 0,0 0 0 0 0,0 0 0 0 0,0 0 0 0 0,1 0 0 0 0,-1 0 0 0 0,-29 0 0 0 0,29 0 0 0 0,-29 0 0 0 0,29 0 0 0 0,-29 0 0 0 0,0 0 0 0 0,0 0 0 0 0,29 0 0 0 0,-29 0 0 0 0,0 0 0 0 0,29 0 0 0 0,-29 0 0 0 0,0 0 0 0 0,1 0 0 0 0,28 0 0 0 0,-29 0 0 0 0,29 0 0 0 0,-29 0 0 0 0,0 0 0 0 0,29 0 0 0 0,-29 0 0 0 0,0 0 0 0 0,29 0 0 0 0,-29 0 0 0 0,0 0 0 0 0,0 0 0 0 0,29 0 0 0 0,-29 0 0 0 0,30 0 0 0 0,-30 0 0 0 0,29 0 0 0 0,-29 0 0 0 0,0 0 0 0 0,0 0 0 0 0,0 0 0 0 0,0 0 0 0 0,0-26 0 0 0,0 26 0 0 0,0 0 0 0 0,0 0 0 0 0,0 0 0 0 0,-29-25 0 0 0,29 25 0 0 0,0 0 0 0 0,0 0 0 0 0,0 0 0 0 0,0 0 0 0 0,0 0 0 0 0,-29-27 0 0 0,29 27 0 0 0,1 0 0 0 0,-1 0 0 0 0,0 0 0 0 0,0 0 0 0 0,-29 0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8/31/20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YOURSELF</a:t>
            </a:r>
            <a:endParaRPr lang="en-US" dirty="0" smtClean="0"/>
          </a:p>
          <a:p>
            <a:r>
              <a:rPr lang="en-US" dirty="0" smtClean="0"/>
              <a:t>Past two months been trying do</a:t>
            </a:r>
            <a:r>
              <a:rPr lang="en-US" baseline="0" dirty="0" smtClean="0"/>
              <a:t> some form of information extraction from meeting transcripts</a:t>
            </a:r>
            <a:endParaRPr lang="en-US" dirty="0" smtClean="0"/>
          </a:p>
          <a:p>
            <a:r>
              <a:rPr lang="en-US" dirty="0" smtClean="0"/>
              <a:t>It was fun and rewarding to work</a:t>
            </a:r>
            <a:r>
              <a:rPr lang="en-US" baseline="0" dirty="0" smtClean="0"/>
              <a:t> and Learn A lot from </a:t>
            </a:r>
            <a:r>
              <a:rPr lang="en-US" baseline="0" dirty="0" err="1" smtClean="0"/>
              <a:t>Prateek</a:t>
            </a:r>
            <a:r>
              <a:rPr lang="en-US" baseline="0" dirty="0" smtClean="0"/>
              <a:t>, Scott, and William, they gave a lot of good pointers n helped </a:t>
            </a:r>
            <a:r>
              <a:rPr lang="en-US" baseline="0" dirty="0" err="1" smtClean="0"/>
              <a:t>alot</a:t>
            </a:r>
            <a:r>
              <a:rPr lang="en-US" baseline="0" dirty="0" smtClean="0"/>
              <a:t>, (SMILE) same with Mariel and </a:t>
            </a:r>
            <a:r>
              <a:rPr lang="en-US" baseline="0" dirty="0" err="1" smtClean="0"/>
              <a:t>Neema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81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task of extracting</a:t>
            </a:r>
            <a:r>
              <a:rPr lang="en-US" baseline="0" dirty="0" smtClean="0"/>
              <a:t> information, text summarization is </a:t>
            </a:r>
            <a:r>
              <a:rPr lang="en-US" baseline="0" dirty="0" err="1" smtClean="0"/>
              <a:t>definately</a:t>
            </a:r>
            <a:r>
              <a:rPr lang="en-US" baseline="0" dirty="0" smtClean="0"/>
              <a:t> a method. You put in text as input and it outputs a summary.</a:t>
            </a:r>
          </a:p>
          <a:p>
            <a:r>
              <a:rPr lang="en-US" baseline="0" dirty="0" smtClean="0"/>
              <a:t>But actually, when we say "text" that means documents/articles but not "meeting transcripts", and these two kinds of data is very different. </a:t>
            </a:r>
          </a:p>
          <a:p>
            <a:r>
              <a:rPr lang="en-US" baseline="0" dirty="0" smtClean="0"/>
              <a:t>Click Click Click</a:t>
            </a:r>
          </a:p>
          <a:p>
            <a:r>
              <a:rPr lang="en-US" baseline="0" dirty="0" smtClean="0"/>
              <a:t>For the same task on different domain of data, the amount of open source research is v little. And those 3 papers with code don't work 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70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Why is it so hard?</a:t>
            </a:r>
          </a:p>
          <a:p>
            <a:r>
              <a:rPr lang="en-US" dirty="0" smtClean="0">
                <a:latin typeface="Calibri"/>
                <a:cs typeface="Calibri"/>
              </a:rPr>
              <a:t>Just look</a:t>
            </a:r>
            <a:r>
              <a:rPr lang="en-US" baseline="0" dirty="0" smtClean="0">
                <a:latin typeface="Calibri"/>
                <a:cs typeface="Calibri"/>
              </a:rPr>
              <a:t> at this screenshot of part of transcript.</a:t>
            </a:r>
          </a:p>
          <a:p>
            <a:r>
              <a:rPr lang="en-US" baseline="0" dirty="0" smtClean="0">
                <a:latin typeface="Calibri"/>
                <a:cs typeface="Calibri"/>
              </a:rPr>
              <a:t>Even as a human, when looking at transcripts, it very difficult to grasp important information. There's frequent</a:t>
            </a:r>
          </a:p>
          <a:p>
            <a:r>
              <a:rPr lang="en-US" baseline="0" dirty="0" smtClean="0">
                <a:latin typeface="Calibri"/>
                <a:cs typeface="Calibri"/>
              </a:rPr>
              <a:t>- </a:t>
            </a:r>
            <a:r>
              <a:rPr lang="en-US" baseline="0" dirty="0" err="1" smtClean="0">
                <a:latin typeface="Calibri"/>
                <a:cs typeface="Calibri"/>
              </a:rPr>
              <a:t>Puncutation</a:t>
            </a:r>
            <a:r>
              <a:rPr lang="en-US" baseline="0" dirty="0" smtClean="0">
                <a:latin typeface="Calibri"/>
                <a:cs typeface="Calibri"/>
              </a:rPr>
              <a:t> errors/Typos from ASR</a:t>
            </a:r>
          </a:p>
          <a:p>
            <a:r>
              <a:rPr lang="en-US" baseline="0" dirty="0" smtClean="0">
                <a:latin typeface="Calibri"/>
                <a:cs typeface="Calibri"/>
              </a:rPr>
              <a:t>- We interrupt each other v often</a:t>
            </a:r>
          </a:p>
          <a:p>
            <a:r>
              <a:rPr lang="en-US" baseline="0" dirty="0" smtClean="0">
                <a:latin typeface="Calibri"/>
                <a:cs typeface="Calibri"/>
              </a:rPr>
              <a:t>The way we talk, information is extremely sparse, so you can't just say, take the top 5 most important sentences and call it a summary. </a:t>
            </a:r>
          </a:p>
          <a:p>
            <a:r>
              <a:rPr lang="en-US" baseline="0" dirty="0" smtClean="0">
                <a:latin typeface="Calibri"/>
                <a:cs typeface="Calibri"/>
              </a:rPr>
              <a:t>other factors that throw ML models off </a:t>
            </a:r>
          </a:p>
          <a:p>
            <a:r>
              <a:rPr lang="en-US" baseline="0" dirty="0" smtClean="0">
                <a:latin typeface="Calibri"/>
                <a:cs typeface="Calibri"/>
              </a:rPr>
              <a:t>- rhetorical questions</a:t>
            </a:r>
          </a:p>
          <a:p>
            <a:r>
              <a:rPr lang="en-US" baseline="0" dirty="0" smtClean="0">
                <a:latin typeface="Calibri"/>
                <a:cs typeface="Calibri"/>
              </a:rPr>
              <a:t>- Sarcasm</a:t>
            </a:r>
          </a:p>
          <a:p>
            <a:r>
              <a:rPr lang="en-US" baseline="0" dirty="0" smtClean="0">
                <a:latin typeface="Calibri"/>
                <a:cs typeface="Calibri"/>
              </a:rPr>
              <a:t>- Small talk</a:t>
            </a:r>
          </a:p>
          <a:p>
            <a:endParaRPr lang="en-US" baseline="0" dirty="0" smtClean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19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for documents/regular text.</a:t>
            </a:r>
          </a:p>
          <a:p>
            <a:r>
              <a:rPr lang="en-US" dirty="0" smtClean="0"/>
              <a:t>Read the first sentence and you immediately know what's going on. </a:t>
            </a:r>
          </a:p>
          <a:p>
            <a:r>
              <a:rPr lang="en-US" dirty="0" smtClean="0"/>
              <a:t>Important</a:t>
            </a:r>
            <a:r>
              <a:rPr lang="en-US" baseline="0" dirty="0" smtClean="0"/>
              <a:t> information is very dense, every sentence conveys a lot of info. OFC there's no typos, punctuation problems, and it's single author with consistent style.</a:t>
            </a:r>
          </a:p>
          <a:p>
            <a:r>
              <a:rPr lang="en-US" baseline="0" dirty="0" smtClean="0"/>
              <a:t>There's a study that says if you take first 3 sentences of a news article as a summary it often times outperforms Fancy DL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271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it's so hard</a:t>
            </a:r>
            <a:r>
              <a:rPr lang="en-US" baseline="0" dirty="0" smtClean="0"/>
              <a:t> and such an emergent field. </a:t>
            </a:r>
          </a:p>
          <a:p>
            <a:r>
              <a:rPr lang="en-US" baseline="0" dirty="0" smtClean="0"/>
              <a:t>If you google "meeting summary </a:t>
            </a:r>
            <a:r>
              <a:rPr lang="en-US" baseline="0" dirty="0" err="1" smtClean="0"/>
              <a:t>ai</a:t>
            </a:r>
            <a:r>
              <a:rPr lang="en-US" baseline="0" dirty="0" smtClean="0"/>
              <a:t> notes" you will just bunch of startups like here. there's no dominating product from big tech Microsoft/Google yet.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Otter AI actually is the transcription service of Zoom and they are tackling Meeting Notes AI task as well.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have used fireflies product, it’s AI has a lot of errors, and I have a slide for that if we have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275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for the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28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10 minutes.</a:t>
            </a:r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will emphasize a little on the relevance in the beginning, cause I think there's an unfulfilled need in high demand for this sort of products.</a:t>
            </a:r>
          </a:p>
          <a:p>
            <a:r>
              <a:rPr lang="en-US" baseline="0" dirty="0" smtClean="0"/>
              <a:t>Brush over the high level challenges</a:t>
            </a:r>
          </a:p>
          <a:p>
            <a:r>
              <a:rPr lang="en-US" baseline="0" dirty="0" smtClean="0"/>
              <a:t>Then finally demo.</a:t>
            </a:r>
          </a:p>
          <a:p>
            <a:r>
              <a:rPr lang="en-US" baseline="0" dirty="0" smtClean="0"/>
              <a:t>and that's it, and u guys can ask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53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you all know since COVID,</a:t>
            </a:r>
            <a:r>
              <a:rPr lang="en-US" baseline="0" dirty="0" smtClean="0"/>
              <a:t> Vid Conferencing spiked up.</a:t>
            </a:r>
          </a:p>
          <a:p>
            <a:r>
              <a:rPr lang="en-US" baseline="0" dirty="0" smtClean="0"/>
              <a:t>- Number of Zoom downloads went up 30x since </a:t>
            </a:r>
            <a:r>
              <a:rPr lang="en-US" baseline="0" dirty="0" err="1" smtClean="0"/>
              <a:t>covid</a:t>
            </a:r>
            <a:r>
              <a:rPr lang="en-US" baseline="0" dirty="0" smtClean="0"/>
              <a:t> compared to </a:t>
            </a:r>
            <a:r>
              <a:rPr lang="en-US" baseline="0" dirty="0" err="1" smtClean="0"/>
              <a:t>avg</a:t>
            </a:r>
            <a:r>
              <a:rPr lang="en-US" baseline="0" dirty="0" smtClean="0"/>
              <a:t> downloads before COVID</a:t>
            </a:r>
          </a:p>
          <a:p>
            <a:r>
              <a:rPr lang="en-US" baseline="0" dirty="0" smtClean="0"/>
              <a:t>Other video communication tech has grown many folds as well as you can see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37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really is a perfect timing any</a:t>
            </a:r>
            <a:r>
              <a:rPr lang="en-US" baseline="0" dirty="0" smtClean="0"/>
              <a:t> sort of tech built on video conferencing platforms.</a:t>
            </a:r>
          </a:p>
          <a:p>
            <a:r>
              <a:rPr lang="en-US" baseline="0" dirty="0" smtClean="0"/>
              <a:t>This is an inflection point, and demand is greater than ever b4.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62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Zoom</a:t>
            </a:r>
            <a:r>
              <a:rPr lang="en-US" baseline="0" dirty="0" smtClean="0"/>
              <a:t> is the most downloaded app in all app stores, so building a technology primarily around Zoom makes a lot of sense.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3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video</a:t>
            </a:r>
            <a:r>
              <a:rPr lang="en-US" baseline="0" dirty="0" smtClean="0"/>
              <a:t> conferencing tech has a transcription service. This is zoom's platform. They convert speech to text through ASR, producing a text file as the transcript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34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</a:t>
            </a:r>
            <a:r>
              <a:rPr lang="en-US" baseline="0" dirty="0" smtClean="0"/>
              <a:t> people have a lot zoom meetings everyday, resulting in  a packed calendar.</a:t>
            </a:r>
          </a:p>
          <a:p>
            <a:r>
              <a:rPr lang="en-US" baseline="0" dirty="0" smtClean="0"/>
              <a:t>- Miss meetings due to conflicts</a:t>
            </a:r>
          </a:p>
          <a:p>
            <a:r>
              <a:rPr lang="en-US" baseline="0" dirty="0" smtClean="0"/>
              <a:t>Writing Meeting Minutes is excruciating but very important. </a:t>
            </a:r>
          </a:p>
          <a:p>
            <a:r>
              <a:rPr lang="en-US" baseline="0" dirty="0" smtClean="0"/>
              <a:t>- Honestly, after a meeting, often times we tend to forget details, actionable items, especially if we have consecutive meetings. </a:t>
            </a:r>
          </a:p>
          <a:p>
            <a:r>
              <a:rPr lang="en-US" baseline="0" dirty="0" smtClean="0"/>
              <a:t>- Replaying entire meeting recording is time consuming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69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product is to provide some form of assistance to people that write meeting minutes, or simply they want to recall something or miss the meeting and deciding whether to </a:t>
            </a:r>
            <a:r>
              <a:rPr lang="en-US" baseline="0" dirty="0" err="1" smtClean="0"/>
              <a:t>rewatch</a:t>
            </a:r>
            <a:r>
              <a:rPr lang="en-US" baseline="0" dirty="0" smtClean="0"/>
              <a:t> the recording. </a:t>
            </a:r>
          </a:p>
          <a:p>
            <a:r>
              <a:rPr lang="en-US" baseline="0" dirty="0" smtClean="0"/>
              <a:t>Through keywords/highlights extraction, hopefully it will trigger memories for people through priming.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443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over high </a:t>
            </a:r>
            <a:r>
              <a:rPr lang="en-US" dirty="0" err="1" smtClean="0"/>
              <a:t>lvl</a:t>
            </a:r>
            <a:r>
              <a:rPr lang="en-US" baseline="0" dirty="0" smtClean="0"/>
              <a:t> challenges.</a:t>
            </a:r>
          </a:p>
          <a:p>
            <a:r>
              <a:rPr lang="en-US" baseline="0" dirty="0" smtClean="0"/>
              <a:t>There's many fields of NLP that's highly researched n considered "solved" with HUNDREDS of papers with code (cursor over) and you could just use it for your application.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77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sv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ustomXml" Target="../ink/ink3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vmware.com/content/dam/brand/photography-only/power-point-assets/ppt-fonts/Metropolis-Light-Regular-font.zip" TargetMode="Externa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=""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=""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69000">
                <a:srgbClr val="0091DA"/>
              </a:gs>
              <a:gs pos="16000">
                <a:schemeClr val="accent1">
                  <a:alpha val="0"/>
                </a:schemeClr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67279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=""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=""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6"/>
            <a:ext cx="3657600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4094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5E8C4EF-7304-4CE2-80BD-6C5DF21F66CF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3782B963-3DE7-4086-92ED-CD92BCC3842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=""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=""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=""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=""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370387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=""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61351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=""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945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=""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6507" y="-4493128"/>
            <a:ext cx="7499811" cy="13467847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2715" y="-169135"/>
            <a:ext cx="1042026" cy="8663939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=""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3151" y="4619335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374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16715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85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=""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69033" y="-4049006"/>
            <a:ext cx="6293364" cy="12454818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=""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=""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=""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=""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=""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=""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8912" y="1600200"/>
            <a:ext cx="541324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648" y="5065776"/>
            <a:ext cx="4581144" cy="274320"/>
          </a:xfrm>
        </p:spPr>
        <p:txBody>
          <a:bodyPr/>
          <a:lstStyle>
            <a:lvl1pPr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941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7810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10421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60133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100000">
                <a:srgbClr val="145396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000">
                <a:srgbClr val="174A91">
                  <a:alpha val="0"/>
                </a:srgbClr>
              </a:gs>
              <a:gs pos="0">
                <a:schemeClr val="accent2">
                  <a:alpha val="0"/>
                </a:schemeClr>
              </a:gs>
              <a:gs pos="78000">
                <a:srgbClr val="0776BD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=""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=""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0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solidFill>
            <a:srgbClr val="000000">
              <a:alpha val="34902"/>
            </a:srgbClr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solidFill>
            <a:srgbClr val="000000">
              <a:alpha val="34902"/>
            </a:srgbClr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1013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rgbClr val="000000">
              <a:alpha val="35000"/>
            </a:srgbClr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rgbClr val="000000">
              <a:alpha val="35000"/>
            </a:srgbClr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0" y="1806122"/>
            <a:ext cx="5637213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1613" y="1806122"/>
            <a:ext cx="5637212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0381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1213" y="1600200"/>
            <a:ext cx="8229600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013" cy="4572000"/>
          </a:xfrm>
          <a:solidFill>
            <a:srgbClr val="000000">
              <a:alpha val="35000"/>
            </a:srgbClr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>
                <a:schemeClr val="tx2"/>
              </a:buClr>
              <a:defRPr sz="1200">
                <a:solidFill>
                  <a:schemeClr val="tx2"/>
                </a:solidFill>
              </a:defRPr>
            </a:lvl3pPr>
            <a:lvl4pPr marL="5143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4pPr>
            <a:lvl5pPr marL="742950" indent="-171450">
              <a:buClr>
                <a:schemeClr val="tx2"/>
              </a:buClr>
              <a:defRPr sz="1100">
                <a:solidFill>
                  <a:schemeClr val="tx2"/>
                </a:solidFill>
              </a:defRPr>
            </a:lvl5pPr>
            <a:lvl6pPr>
              <a:buClrTx/>
              <a:defRPr sz="1800">
                <a:solidFill>
                  <a:schemeClr val="tx2"/>
                </a:solidFill>
              </a:defRPr>
            </a:lvl6pPr>
            <a:lvl7pPr>
              <a:buClrTx/>
              <a:defRPr sz="1400">
                <a:solidFill>
                  <a:schemeClr val="tx2"/>
                </a:solidFill>
              </a:defRPr>
            </a:lvl7pPr>
            <a:lvl8pPr>
              <a:buClrTx/>
              <a:defRPr sz="1200">
                <a:solidFill>
                  <a:schemeClr val="tx2"/>
                </a:solidFill>
              </a:defRPr>
            </a:lvl8pPr>
            <a:lvl9pPr>
              <a:buClrTx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163480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4813" y="1600200"/>
            <a:ext cx="2894012" cy="4572000"/>
          </a:xfrm>
          <a:solidFill>
            <a:srgbClr val="000000">
              <a:alpha val="35000"/>
            </a:srgbClr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tx2"/>
                </a:solidFill>
              </a:defRPr>
            </a:lvl1pPr>
            <a:lvl2pPr marL="171450" indent="-171450">
              <a:buClrTx/>
              <a:defRPr sz="1400">
                <a:solidFill>
                  <a:schemeClr val="tx2"/>
                </a:solidFill>
              </a:defRPr>
            </a:lvl2pPr>
            <a:lvl3pPr marL="342900" indent="-171450">
              <a:buClrTx/>
              <a:defRPr sz="1200">
                <a:solidFill>
                  <a:schemeClr val="tx2"/>
                </a:solidFill>
              </a:defRPr>
            </a:lvl3pPr>
            <a:lvl4pPr marL="514350" indent="-171450">
              <a:buClrTx/>
              <a:defRPr sz="1100">
                <a:solidFill>
                  <a:schemeClr val="tx2"/>
                </a:solidFill>
              </a:defRPr>
            </a:lvl4pPr>
            <a:lvl5pPr marL="685800" indent="-171450">
              <a:buClrTx/>
              <a:defRPr sz="1100">
                <a:solidFill>
                  <a:schemeClr val="tx2"/>
                </a:solidFill>
              </a:defRPr>
            </a:lvl5pPr>
            <a:lvl6pPr>
              <a:buClrTx/>
              <a:defRPr>
                <a:solidFill>
                  <a:schemeClr val="tx2"/>
                </a:solidFill>
              </a:defRPr>
            </a:lvl6pPr>
            <a:lvl7pPr>
              <a:buClrTx/>
              <a:defRPr>
                <a:solidFill>
                  <a:schemeClr val="tx2"/>
                </a:solidFill>
              </a:defRPr>
            </a:lvl7pPr>
            <a:lvl8pPr>
              <a:buClrTx/>
              <a:defRPr>
                <a:solidFill>
                  <a:schemeClr val="tx2"/>
                </a:solidFill>
              </a:defRPr>
            </a:lvl8pPr>
            <a:lvl9pPr>
              <a:buClrTx/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56865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504" y="2515154"/>
            <a:ext cx="3346929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19676" y="2515154"/>
            <a:ext cx="3349473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=""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6361" y="2515154"/>
            <a:ext cx="3346704" cy="3657600"/>
          </a:xfrm>
          <a:solidFill>
            <a:srgbClr val="000000">
              <a:alpha val="35000"/>
            </a:srgbClr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=""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504" y="1600200"/>
            <a:ext cx="3346704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9676" y="1600200"/>
            <a:ext cx="3346704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6361" y="1600200"/>
            <a:ext cx="3346704" cy="914400"/>
          </a:xfrm>
          <a:solidFill>
            <a:schemeClr val="accent3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tx2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34050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73108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=""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=""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5225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rgbClr val="000000">
              <a:alpha val="3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=""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3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=""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3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=""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=""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=""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=""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41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tx2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=""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=""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=""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tx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366548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2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=""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=""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=""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=""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=""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=""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=""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11152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212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0975" y="-2580079"/>
            <a:ext cx="3206987" cy="9623529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2126" y="1230939"/>
            <a:ext cx="3535790" cy="7514148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3000">
                <a:srgbClr val="00BAD6">
                  <a:alpha val="0"/>
                </a:srgbClr>
              </a:gs>
              <a:gs pos="1143">
                <a:schemeClr val="accent3">
                  <a:alpha val="0"/>
                </a:schemeClr>
              </a:gs>
              <a:gs pos="68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2948" y="1582578"/>
            <a:ext cx="4996403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2948" y="2871216"/>
            <a:ext cx="5116452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948" y="4737425"/>
            <a:ext cx="3657600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=""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2948" y="5138745"/>
            <a:ext cx="3657600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=""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2948" y="5494345"/>
            <a:ext cx="3657600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©2020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91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=""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=""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704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=""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tx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121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=""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=""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=""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=""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82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=""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=""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=""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1401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0400" y="-3656857"/>
            <a:ext cx="9864449" cy="13468141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  <a:lumMod val="57000"/>
                </a:schemeClr>
              </a:gs>
              <a:gs pos="89000">
                <a:schemeClr val="accent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3" y="2057400"/>
            <a:ext cx="5943599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=""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=""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=""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=""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=""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254321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=""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=""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=""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92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=""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=""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3815" y="1515193"/>
            <a:ext cx="3735912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=""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1293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5379720" y="-52904"/>
            <a:ext cx="6809966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=""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=""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3815" y="1515193"/>
            <a:ext cx="3735912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=""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91276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5688" y="0"/>
            <a:ext cx="5403138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=""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014" y="2514600"/>
            <a:ext cx="5485844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082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gradFill>
            <a:gsLst>
              <a:gs pos="10000">
                <a:schemeClr val="bg1">
                  <a:alpha val="76000"/>
                  <a:lumMod val="82000"/>
                </a:schemeClr>
              </a:gs>
              <a:gs pos="100000">
                <a:schemeClr val="accent2"/>
              </a:gs>
            </a:gsLst>
            <a:lin ang="66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2514599"/>
            <a:ext cx="502761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=""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=""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=""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=""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=""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=""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42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=""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1594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tx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=""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=""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59907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1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7388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999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=""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=""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=""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=""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=""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=""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5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=""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=""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6" name="Freeform 6">
              <a:extLst>
                <a:ext uri="{FF2B5EF4-FFF2-40B4-BE49-F238E27FC236}">
                  <a16:creationId xmlns=""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=""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=""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2912" y="4133697"/>
            <a:ext cx="3585557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103" y="-2250712"/>
            <a:ext cx="2891746" cy="8395793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438" y="2913755"/>
            <a:ext cx="637278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228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tx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tx2"/>
                </a:solidFill>
              </a:rPr>
              <a:t> to download the font</a:t>
            </a:r>
            <a:r>
              <a:rPr lang="en-US" sz="1800" baseline="0" dirty="0">
                <a:solidFill>
                  <a:schemeClr val="tx2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tx2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tx2"/>
                </a:solidFill>
              </a:rPr>
              <a:t> 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=""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tx2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=""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3683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tx2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=""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4922" y="2225997"/>
            <a:ext cx="4699461" cy="542276"/>
            <a:chOff x="6685343" y="2270804"/>
            <a:chExt cx="4699461" cy="542276"/>
          </a:xfrm>
          <a:solidFill>
            <a:schemeClr val="tx2"/>
          </a:solidFill>
        </p:grpSpPr>
        <p:sp>
          <p:nvSpPr>
            <p:cNvPr id="73" name="Freeform: Shape 72">
              <a:extLst>
                <a:ext uri="{FF2B5EF4-FFF2-40B4-BE49-F238E27FC236}">
                  <a16:creationId xmlns=""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=""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=""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=""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=""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=""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=""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=""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=""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=""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=""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=""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=""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=""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=""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=""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=""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458" y="2225997"/>
            <a:ext cx="3021853" cy="546070"/>
            <a:chOff x="2656324" y="2163854"/>
            <a:chExt cx="3021853" cy="546070"/>
          </a:xfrm>
          <a:solidFill>
            <a:schemeClr val="tx2"/>
          </a:solidFill>
        </p:grpSpPr>
        <p:sp>
          <p:nvSpPr>
            <p:cNvPr id="91" name="TextBox 90">
              <a:extLst>
                <a:ext uri="{FF2B5EF4-FFF2-40B4-BE49-F238E27FC236}">
                  <a16:creationId xmlns=""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=""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=""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=""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=""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=""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=""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=""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8CE79D-3AD7-4C1D-9C94-48BC03C4DA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Metropolis Font Check</a:t>
            </a:r>
          </a:p>
        </p:txBody>
      </p:sp>
    </p:spTree>
    <p:extLst>
      <p:ext uri="{BB962C8B-B14F-4D97-AF65-F5344CB8AC3E}">
        <p14:creationId xmlns:p14="http://schemas.microsoft.com/office/powerpoint/2010/main" val="142599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="" xmlns:a16="http://schemas.microsoft.com/office/drawing/2014/main" id="{436B98E7-F839-4D45-8A51-CD2E271F354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59" name="Group 58">
              <a:extLst>
                <a:ext uri="{FF2B5EF4-FFF2-40B4-BE49-F238E27FC236}">
                  <a16:creationId xmlns="" xmlns:a16="http://schemas.microsoft.com/office/drawing/2014/main" id="{A35D2590-FD4C-44CF-9EC5-48539C88D819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="" xmlns:a16="http://schemas.microsoft.com/office/drawing/2014/main" id="{5917BD5D-F21A-41D0-9E2E-252F19FDCD4A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="" xmlns:a16="http://schemas.microsoft.com/office/drawing/2014/main" id="{1668498C-B078-45B9-B500-0784D4C36D7B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="" xmlns:a16="http://schemas.microsoft.com/office/drawing/2014/main" id="{0B2EC2BA-CD61-481B-97B4-7C7C93B8CFE3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="" xmlns:a16="http://schemas.microsoft.com/office/drawing/2014/main" id="{43B39DDA-77DA-4E5A-92AF-787B393F7E26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="" xmlns:a16="http://schemas.microsoft.com/office/drawing/2014/main" id="{95046305-8D65-42C5-978D-DB6BBB79F42A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="" xmlns:a16="http://schemas.microsoft.com/office/drawing/2014/main" id="{0FD4CAA0-B7B3-4712-AFCC-D5D332526C90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rgbClr val="7030A0">
                  <a:alpha val="46000"/>
                </a:srgb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="" xmlns:a16="http://schemas.microsoft.com/office/drawing/2014/main" id="{BE6A2DD9-2B57-4A6D-BD56-5FD8E2227E9C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="" xmlns:a16="http://schemas.microsoft.com/office/drawing/2014/main" id="{43CD2D26-67BD-4C38-8A38-403494DFDD3E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119" name="Group 118">
                  <a:extLst>
                    <a:ext uri="{FF2B5EF4-FFF2-40B4-BE49-F238E27FC236}">
                      <a16:creationId xmlns="" xmlns:a16="http://schemas.microsoft.com/office/drawing/2014/main" id="{98941615-1FFD-4541-AF79-6B7AD6EEF264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139" name="Straight Connector 138">
                    <a:extLst>
                      <a:ext uri="{FF2B5EF4-FFF2-40B4-BE49-F238E27FC236}">
                        <a16:creationId xmlns="" xmlns:a16="http://schemas.microsoft.com/office/drawing/2014/main" id="{EA5ACD8A-8C13-4854-A467-BD53C4D42C1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Straight Connector 139">
                    <a:extLst>
                      <a:ext uri="{FF2B5EF4-FFF2-40B4-BE49-F238E27FC236}">
                        <a16:creationId xmlns="" xmlns:a16="http://schemas.microsoft.com/office/drawing/2014/main" id="{8E9AEA69-7EC7-4E07-AE1D-88F8EEF92C9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="" xmlns:a16="http://schemas.microsoft.com/office/drawing/2014/main" id="{29E1D967-6730-4825-B44D-218C320875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="" xmlns:a16="http://schemas.microsoft.com/office/drawing/2014/main" id="{B5A09B43-D534-427C-A599-07C7082284D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="" xmlns:a16="http://schemas.microsoft.com/office/drawing/2014/main" id="{BB548968-0E6F-464C-BFE9-790765F55A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="" xmlns:a16="http://schemas.microsoft.com/office/drawing/2014/main" id="{DEE7B671-2D20-47F2-A970-BA1372AC95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="" xmlns:a16="http://schemas.microsoft.com/office/drawing/2014/main" id="{45F84414-975A-44CA-8467-6D97E455165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="" xmlns:a16="http://schemas.microsoft.com/office/drawing/2014/main" id="{08BD6F24-08BA-43D5-9BA6-5F6BD781478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="" xmlns:a16="http://schemas.microsoft.com/office/drawing/2014/main" id="{A47DB008-E567-47E9-87D3-86B40F14F7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="" xmlns:a16="http://schemas.microsoft.com/office/drawing/2014/main" id="{8B53F1A6-C1AA-4A38-85B0-D417DA1992A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="" xmlns:a16="http://schemas.microsoft.com/office/drawing/2014/main" id="{42A6FC0D-D597-4CBE-BD09-56DAEAAC407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="" xmlns:a16="http://schemas.microsoft.com/office/drawing/2014/main" id="{80672F65-5C29-4C9C-B430-5D51086E8F8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="" xmlns:a16="http://schemas.microsoft.com/office/drawing/2014/main" id="{5A0F9110-F621-4C87-AB75-FEA44FFFC3F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Straight Connector 151">
                    <a:extLst>
                      <a:ext uri="{FF2B5EF4-FFF2-40B4-BE49-F238E27FC236}">
                        <a16:creationId xmlns="" xmlns:a16="http://schemas.microsoft.com/office/drawing/2014/main" id="{9138AE61-D0CB-4AFC-9E1B-7B31BC70172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Straight Connector 152">
                    <a:extLst>
                      <a:ext uri="{FF2B5EF4-FFF2-40B4-BE49-F238E27FC236}">
                        <a16:creationId xmlns="" xmlns:a16="http://schemas.microsoft.com/office/drawing/2014/main" id="{577913E5-1FE0-43CC-BDA3-44D13BDCA6E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4" name="Straight Connector 153">
                    <a:extLst>
                      <a:ext uri="{FF2B5EF4-FFF2-40B4-BE49-F238E27FC236}">
                        <a16:creationId xmlns="" xmlns:a16="http://schemas.microsoft.com/office/drawing/2014/main" id="{8AC6F12A-CEF3-48C7-BF4E-4D5F677C872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Straight Connector 154">
                    <a:extLst>
                      <a:ext uri="{FF2B5EF4-FFF2-40B4-BE49-F238E27FC236}">
                        <a16:creationId xmlns="" xmlns:a16="http://schemas.microsoft.com/office/drawing/2014/main" id="{0AE16C37-5178-44C1-9DF1-0B7D3D9820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Straight Connector 155">
                    <a:extLst>
                      <a:ext uri="{FF2B5EF4-FFF2-40B4-BE49-F238E27FC236}">
                        <a16:creationId xmlns="" xmlns:a16="http://schemas.microsoft.com/office/drawing/2014/main" id="{6D4E6EB7-7750-4D96-8853-D96888198E2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="" xmlns:a16="http://schemas.microsoft.com/office/drawing/2014/main" id="{C97FB4D6-7BCD-4DA0-B1DC-FE299CCAFB1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Straight Connector 157">
                    <a:extLst>
                      <a:ext uri="{FF2B5EF4-FFF2-40B4-BE49-F238E27FC236}">
                        <a16:creationId xmlns="" xmlns:a16="http://schemas.microsoft.com/office/drawing/2014/main" id="{A68CC68C-61AA-4F81-9537-71FCBBDF380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="" xmlns:a16="http://schemas.microsoft.com/office/drawing/2014/main" id="{4258EFF3-541C-4094-912F-6A9C7767781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="" xmlns:a16="http://schemas.microsoft.com/office/drawing/2014/main" id="{F2240E72-F879-49C8-A73E-7B4A8BE0416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="" xmlns:a16="http://schemas.microsoft.com/office/drawing/2014/main" id="{A8BF2C8F-3151-420F-91A2-0654F2B63F9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="" xmlns:a16="http://schemas.microsoft.com/office/drawing/2014/main" id="{2BC35EC9-C9F7-4927-8DF2-4AC85B285B3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Straight Connector 162">
                    <a:extLst>
                      <a:ext uri="{FF2B5EF4-FFF2-40B4-BE49-F238E27FC236}">
                        <a16:creationId xmlns="" xmlns:a16="http://schemas.microsoft.com/office/drawing/2014/main" id="{91311A6B-43EB-4354-A8DF-F08D46D6F9E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20" name="Group 119">
                  <a:extLst>
                    <a:ext uri="{FF2B5EF4-FFF2-40B4-BE49-F238E27FC236}">
                      <a16:creationId xmlns="" xmlns:a16="http://schemas.microsoft.com/office/drawing/2014/main" id="{EC455430-5868-40B9-A151-453A5FC3CD5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121" name="Straight Connector 120">
                    <a:extLst>
                      <a:ext uri="{FF2B5EF4-FFF2-40B4-BE49-F238E27FC236}">
                        <a16:creationId xmlns="" xmlns:a16="http://schemas.microsoft.com/office/drawing/2014/main" id="{CE65D944-5E8F-4400-A6FF-57EE640E6C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="" xmlns:a16="http://schemas.microsoft.com/office/drawing/2014/main" id="{6784E610-84B4-4B69-9846-DA2BFEA2247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="" xmlns:a16="http://schemas.microsoft.com/office/drawing/2014/main" id="{77FCFFB5-F289-45EC-A54F-F0FA22885EA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="" xmlns:a16="http://schemas.microsoft.com/office/drawing/2014/main" id="{CDA1B4AB-4CAF-4C57-B5EC-BBE999E221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Straight Connector 124">
                    <a:extLst>
                      <a:ext uri="{FF2B5EF4-FFF2-40B4-BE49-F238E27FC236}">
                        <a16:creationId xmlns="" xmlns:a16="http://schemas.microsoft.com/office/drawing/2014/main" id="{5DEF34D8-768A-47DE-AC36-ABB8F204004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Straight Connector 125">
                    <a:extLst>
                      <a:ext uri="{FF2B5EF4-FFF2-40B4-BE49-F238E27FC236}">
                        <a16:creationId xmlns="" xmlns:a16="http://schemas.microsoft.com/office/drawing/2014/main" id="{F43FAB56-39AF-4088-AEF5-D84843FA15A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Straight Connector 126">
                    <a:extLst>
                      <a:ext uri="{FF2B5EF4-FFF2-40B4-BE49-F238E27FC236}">
                        <a16:creationId xmlns="" xmlns:a16="http://schemas.microsoft.com/office/drawing/2014/main" id="{B7B8A0C7-0E67-4310-921C-24875C1FA114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Straight Connector 127">
                    <a:extLst>
                      <a:ext uri="{FF2B5EF4-FFF2-40B4-BE49-F238E27FC236}">
                        <a16:creationId xmlns="" xmlns:a16="http://schemas.microsoft.com/office/drawing/2014/main" id="{1414352A-0CCF-42AB-B055-5C2C3CD4BB4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="" xmlns:a16="http://schemas.microsoft.com/office/drawing/2014/main" id="{BCE5C43F-9FF0-4844-ACE0-998109E8168B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Straight Connector 129">
                    <a:extLst>
                      <a:ext uri="{FF2B5EF4-FFF2-40B4-BE49-F238E27FC236}">
                        <a16:creationId xmlns="" xmlns:a16="http://schemas.microsoft.com/office/drawing/2014/main" id="{73D08CE5-3344-4529-B25C-09D786F8E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Straight Connector 130">
                    <a:extLst>
                      <a:ext uri="{FF2B5EF4-FFF2-40B4-BE49-F238E27FC236}">
                        <a16:creationId xmlns="" xmlns:a16="http://schemas.microsoft.com/office/drawing/2014/main" id="{1DEBEC20-F5AF-4601-8717-90A50ADCE2D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Straight Connector 131">
                    <a:extLst>
                      <a:ext uri="{FF2B5EF4-FFF2-40B4-BE49-F238E27FC236}">
                        <a16:creationId xmlns="" xmlns:a16="http://schemas.microsoft.com/office/drawing/2014/main" id="{7846D234-3741-4F53-9A16-82775232C92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="" xmlns:a16="http://schemas.microsoft.com/office/drawing/2014/main" id="{BE01556A-D066-4E7B-A06B-49B37378AE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Straight Connector 133">
                    <a:extLst>
                      <a:ext uri="{FF2B5EF4-FFF2-40B4-BE49-F238E27FC236}">
                        <a16:creationId xmlns="" xmlns:a16="http://schemas.microsoft.com/office/drawing/2014/main" id="{160F960C-78C0-415C-8677-430DA3C3686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Straight Connector 134">
                    <a:extLst>
                      <a:ext uri="{FF2B5EF4-FFF2-40B4-BE49-F238E27FC236}">
                        <a16:creationId xmlns="" xmlns:a16="http://schemas.microsoft.com/office/drawing/2014/main" id="{7962327A-5806-42F8-883D-F3975A33247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Straight Connector 135">
                    <a:extLst>
                      <a:ext uri="{FF2B5EF4-FFF2-40B4-BE49-F238E27FC236}">
                        <a16:creationId xmlns="" xmlns:a16="http://schemas.microsoft.com/office/drawing/2014/main" id="{D7F93326-CC1E-42D6-8C96-AC0FD643215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7" name="Straight Connector 136">
                    <a:extLst>
                      <a:ext uri="{FF2B5EF4-FFF2-40B4-BE49-F238E27FC236}">
                        <a16:creationId xmlns="" xmlns:a16="http://schemas.microsoft.com/office/drawing/2014/main" id="{6310B9AF-CF8E-4B6B-8F0F-DC7A0DDC49BF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Straight Connector 137">
                    <a:extLst>
                      <a:ext uri="{FF2B5EF4-FFF2-40B4-BE49-F238E27FC236}">
                        <a16:creationId xmlns="" xmlns:a16="http://schemas.microsoft.com/office/drawing/2014/main" id="{1EED49C1-8CCF-4261-A783-ADB5727D4DD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8" name="TextBox 117">
                <a:extLst>
                  <a:ext uri="{FF2B5EF4-FFF2-40B4-BE49-F238E27FC236}">
                    <a16:creationId xmlns="" xmlns:a16="http://schemas.microsoft.com/office/drawing/2014/main" id="{781CA73E-83A1-4AD6-8315-DCC783CCC00B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05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24407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70788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30000">
                <a:schemeClr val="accent4"/>
              </a:gs>
              <a:gs pos="82000">
                <a:schemeClr val="accent1">
                  <a:alpha val="60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tx2"/>
              </a:gs>
              <a:gs pos="25000">
                <a:schemeClr val="accent4"/>
              </a:gs>
              <a:gs pos="76000">
                <a:schemeClr val="tx2">
                  <a:alpha val="7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8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>
                  <a:lumMod val="94000"/>
                  <a:lumOff val="6000"/>
                </a:srgbClr>
              </a:gs>
              <a:gs pos="87000">
                <a:srgbClr val="145396">
                  <a:alpha val="60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3000">
                <a:srgbClr val="7F35AB">
                  <a:lumMod val="94000"/>
                  <a:lumOff val="6000"/>
                </a:srgbClr>
              </a:gs>
              <a:gs pos="95000">
                <a:schemeClr val="tx2"/>
              </a:gs>
              <a:gs pos="74000">
                <a:schemeClr val="tx2">
                  <a:alpha val="7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22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bg>
      <p:bgPr>
        <a:gradFill>
          <a:gsLst>
            <a:gs pos="22000">
              <a:schemeClr val="bg1"/>
            </a:gs>
            <a:gs pos="100000">
              <a:srgbClr val="0D66AC">
                <a:lumMod val="86000"/>
              </a:srgbClr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=""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7491" y="-1003602"/>
            <a:ext cx="3505682" cy="1067314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rgbClr val="057AC2">
                  <a:alpha val="63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=""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3830" y="1674737"/>
            <a:ext cx="970552" cy="6485190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tx2">
                  <a:alpha val="75000"/>
                </a:schemeClr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1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0779AAFF-4863-41EA-9251-AE90AB043916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" name="Isosceles Triangle 1">
              <a:extLst>
                <a:ext uri="{FF2B5EF4-FFF2-40B4-BE49-F238E27FC236}">
                  <a16:creationId xmlns="" xmlns:a16="http://schemas.microsoft.com/office/drawing/2014/main" id="{B4BC3A27-8DAD-4476-9725-CF11880123D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=""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=""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=""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=""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91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78C07CCB-5B7E-4580-A30B-270D2C88A6AE}"/>
              </a:ext>
            </a:extLst>
          </p:cNvPr>
          <p:cNvGrpSpPr/>
          <p:nvPr userDrawn="1"/>
        </p:nvGrpSpPr>
        <p:grpSpPr>
          <a:xfrm>
            <a:off x="-1" y="-1"/>
            <a:ext cx="12194540" cy="6876456"/>
            <a:chOff x="-1" y="-1"/>
            <a:chExt cx="12194540" cy="6876456"/>
          </a:xfrm>
          <a:gradFill>
            <a:gsLst>
              <a:gs pos="22000">
                <a:schemeClr val="bg1"/>
              </a:gs>
              <a:gs pos="100000">
                <a:srgbClr val="0D66AC">
                  <a:lumMod val="86000"/>
                </a:srgbClr>
              </a:gs>
            </a:gsLst>
            <a:lin ang="8400000" scaled="0"/>
          </a:gradFill>
        </p:grpSpPr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046FCD12-70AD-43E4-97A5-E350476D993C}"/>
                </a:ext>
              </a:extLst>
            </p:cNvPr>
            <p:cNvSpPr/>
            <p:nvPr userDrawn="1"/>
          </p:nvSpPr>
          <p:spPr>
            <a:xfrm rot="10800000">
              <a:off x="-1" y="-1"/>
              <a:ext cx="10873127" cy="6868836"/>
            </a:xfrm>
            <a:custGeom>
              <a:avLst/>
              <a:gdLst>
                <a:gd name="connsiteX0" fmla="*/ 10873127 w 10873127"/>
                <a:gd name="connsiteY0" fmla="*/ 6868836 h 6868836"/>
                <a:gd name="connsiteX1" fmla="*/ 0 w 10873127"/>
                <a:gd name="connsiteY1" fmla="*/ 6868836 h 6868836"/>
                <a:gd name="connsiteX2" fmla="*/ 6863947 w 10873127"/>
                <a:gd name="connsiteY2" fmla="*/ 0 h 6868836"/>
                <a:gd name="connsiteX3" fmla="*/ 10873127 w 10873127"/>
                <a:gd name="connsiteY3" fmla="*/ 0 h 686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73127" h="6868836">
                  <a:moveTo>
                    <a:pt x="10873127" y="6868836"/>
                  </a:moveTo>
                  <a:lnTo>
                    <a:pt x="0" y="6868836"/>
                  </a:lnTo>
                  <a:lnTo>
                    <a:pt x="6863947" y="0"/>
                  </a:lnTo>
                  <a:lnTo>
                    <a:pt x="10873127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="" xmlns:a16="http://schemas.microsoft.com/office/drawing/2014/main" id="{1B9CF672-C886-4A4A-B8C7-6054BDA7C6F8}"/>
                </a:ext>
              </a:extLst>
            </p:cNvPr>
            <p:cNvSpPr/>
            <p:nvPr userDrawn="1"/>
          </p:nvSpPr>
          <p:spPr>
            <a:xfrm>
              <a:off x="8943276" y="3622876"/>
              <a:ext cx="3251263" cy="3253579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108" y="9387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267712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=""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=""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=""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=""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7252" y="3334944"/>
            <a:ext cx="970552" cy="4540137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1389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Relationship Id="rId48" Type="http://schemas.openxmlformats.org/officeDocument/2006/relationships/image" Target="../media/image1.png"/><Relationship Id="rId4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=""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-1" y="6766560"/>
            <a:ext cx="12188825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012" y="6445106"/>
            <a:ext cx="1184397" cy="186690"/>
            <a:chOff x="863272" y="6563918"/>
            <a:chExt cx="861082" cy="135727"/>
          </a:xfrm>
          <a:solidFill>
            <a:schemeClr val="tx2"/>
          </a:solidFill>
        </p:grpSpPr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=""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=""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=""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=""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=""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3593" y="6506318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©2020 VMware, Inc.</a:t>
            </a:r>
          </a:p>
        </p:txBody>
      </p:sp>
    </p:spTree>
    <p:extLst>
      <p:ext uri="{BB962C8B-B14F-4D97-AF65-F5344CB8AC3E}">
        <p14:creationId xmlns:p14="http://schemas.microsoft.com/office/powerpoint/2010/main" val="928140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9" r:id="rId11"/>
    <p:sldLayoutId id="2147483990" r:id="rId12"/>
    <p:sldLayoutId id="2147483991" r:id="rId13"/>
    <p:sldLayoutId id="2147483992" r:id="rId14"/>
    <p:sldLayoutId id="2147483993" r:id="rId15"/>
    <p:sldLayoutId id="2147483994" r:id="rId16"/>
    <p:sldLayoutId id="2147483956" r:id="rId17"/>
    <p:sldLayoutId id="2147483957" r:id="rId18"/>
    <p:sldLayoutId id="2147483958" r:id="rId19"/>
    <p:sldLayoutId id="2147483959" r:id="rId20"/>
    <p:sldLayoutId id="2147483960" r:id="rId21"/>
    <p:sldLayoutId id="2147483961" r:id="rId22"/>
    <p:sldLayoutId id="2147483962" r:id="rId23"/>
    <p:sldLayoutId id="2147483963" r:id="rId24"/>
    <p:sldLayoutId id="2147483964" r:id="rId25"/>
    <p:sldLayoutId id="2147483965" r:id="rId26"/>
    <p:sldLayoutId id="2147483966" r:id="rId27"/>
    <p:sldLayoutId id="2147483967" r:id="rId28"/>
    <p:sldLayoutId id="2147483968" r:id="rId29"/>
    <p:sldLayoutId id="2147483969" r:id="rId30"/>
    <p:sldLayoutId id="2147483970" r:id="rId31"/>
    <p:sldLayoutId id="2147483971" r:id="rId32"/>
    <p:sldLayoutId id="2147483972" r:id="rId33"/>
    <p:sldLayoutId id="2147483973" r:id="rId34"/>
    <p:sldLayoutId id="2147483974" r:id="rId35"/>
    <p:sldLayoutId id="2147483975" r:id="rId36"/>
    <p:sldLayoutId id="2147483976" r:id="rId37"/>
    <p:sldLayoutId id="2147483977" r:id="rId38"/>
    <p:sldLayoutId id="2147483978" r:id="rId39"/>
    <p:sldLayoutId id="2147483979" r:id="rId40"/>
    <p:sldLayoutId id="2147483980" r:id="rId41"/>
    <p:sldLayoutId id="2147483981" r:id="rId42"/>
    <p:sldLayoutId id="2147483982" r:id="rId43"/>
    <p:sldLayoutId id="2147483983" r:id="rId44"/>
    <p:sldLayoutId id="2147483984" r:id="rId45"/>
    <p:sldLayoutId id="2147483985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hyperlink" Target="https://paperswithcode.com/area/natural-language-processing&#8203;" TargetMode="External"/><Relationship Id="rId6" Type="http://schemas.openxmlformats.org/officeDocument/2006/relationships/customXml" Target="../ink/ink4.xml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www.cnn.com/2020/08/19/health/gmo-mosquitoes-approved-florida-scn-wellness/index.html" TargetMode="External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0" Type="http://schemas.openxmlformats.org/officeDocument/2006/relationships/customXml" Target="../ink/ink11.xml"/><Relationship Id="rId23" Type="http://schemas.openxmlformats.org/officeDocument/2006/relationships/image" Target="../media/image38.png"/><Relationship Id="rId24" Type="http://schemas.openxmlformats.org/officeDocument/2006/relationships/customXml" Target="../ink/ink12.xml"/><Relationship Id="rId25" Type="http://schemas.openxmlformats.org/officeDocument/2006/relationships/image" Target="../media/image39.png"/><Relationship Id="rId26" Type="http://schemas.openxmlformats.org/officeDocument/2006/relationships/customXml" Target="../ink/ink13.xml"/><Relationship Id="rId27" Type="http://schemas.openxmlformats.org/officeDocument/2006/relationships/image" Target="../media/image40.png"/><Relationship Id="rId10" Type="http://schemas.openxmlformats.org/officeDocument/2006/relationships/customXml" Target="../ink/ink7.xml"/><Relationship Id="rId11" Type="http://schemas.openxmlformats.org/officeDocument/2006/relationships/image" Target="../media/image32.png"/><Relationship Id="rId12" Type="http://schemas.openxmlformats.org/officeDocument/2006/relationships/customXml" Target="../ink/ink8.xml"/><Relationship Id="rId13" Type="http://schemas.openxmlformats.org/officeDocument/2006/relationships/image" Target="../media/image33.png"/><Relationship Id="rId14" Type="http://schemas.openxmlformats.org/officeDocument/2006/relationships/customXml" Target="../ink/ink9.xml"/><Relationship Id="rId15" Type="http://schemas.openxmlformats.org/officeDocument/2006/relationships/image" Target="../media/image34.png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9.jpeg"/><Relationship Id="rId19" Type="http://schemas.openxmlformats.org/officeDocument/2006/relationships/image" Target="../media/image36.png"/><Relationship Id="rId3" Type="http://schemas.openxmlformats.org/officeDocument/2006/relationships/image" Target="../media/image30.jpeg"/><Relationship Id="rId4" Type="http://schemas.openxmlformats.org/officeDocument/2006/relationships/hyperlink" Target="https://app.fireflies.ai/view/Braingeneers-Life-Support-Weekly-meeting::7B3HYfIROz" TargetMode="External"/><Relationship Id="rId5" Type="http://schemas.openxmlformats.org/officeDocument/2006/relationships/image" Target="../media/image27.png"/><Relationship Id="rId6" Type="http://schemas.openxmlformats.org/officeDocument/2006/relationships/customXml" Target="../ink/ink5.xml"/><Relationship Id="rId7" Type="http://schemas.openxmlformats.org/officeDocument/2006/relationships/image" Target="../media/image300.png"/><Relationship Id="rId8" Type="http://schemas.openxmlformats.org/officeDocument/2006/relationships/customXml" Target="../ink/ink6.xml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jeanbaptiste/2019/06/19/ceo-tech-talk-how-otter-ai-uses-artificial-intelligence-to-automatically-transcribe-speech-to-text/#6321d4ed3872" TargetMode="External"/><Relationship Id="rId4" Type="http://schemas.openxmlformats.org/officeDocument/2006/relationships/hyperlink" Target="https://www.microsoft.com/en-us/research/project/meeting-recognition-and-understanding/" TargetMode="External"/><Relationship Id="rId1" Type="http://schemas.openxmlformats.org/officeDocument/2006/relationships/slideLayout" Target="../slideLayouts/slideLayout18.xml"/><Relationship Id="rId2" Type="http://schemas.openxmlformats.org/officeDocument/2006/relationships/hyperlink" Target="https://techcrunch.com/2014/03/14/gridspace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techcrunch.com/2020/03/30/video-conferencing-apps-saw-a-record-62m-downloads-during-one-week-in-march/?guccounter=1&amp;guce_referrer=aHR0cHM6Ly93d3cuZ29vZ2xlLmNvbS8&amp;guce_referrer_sig=AQAAAJfkYypZ3lKFQHvTqEGxJrgZywOx9MAA7hHWm7L6fL0-MuuwIVjZEPuChcYIDxKTsqIajsunPnVrhkgZr7k6714wc2sqEUD9qH0Z9lUBwesTHb7rYgrLnqCzktVKpSMr7jwU2hoJvuEqTqcZy62TfBbwNHyoZYYLsLOI2WpBnNXy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hyperlink" Target="https://appfigures.com/resources/insights/twia-20200320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hyperlink" Target="https://www.entrepreneur.com/article/350431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e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jpeg"/><Relationship Id="rId8" Type="http://schemas.openxmlformats.org/officeDocument/2006/relationships/hyperlink" Target="https://paperswithcode.com/area/natural-language-processing&#8203;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4764E2-B967-4E0D-AD61-C541545F0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Extraction from Meeting Transcripts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CDFE84E-799B-40AB-A6D4-2889E17452E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3FF2CAF-459B-446E-8EBE-0841545FA3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2948" y="3428991"/>
            <a:ext cx="3657600" cy="355601"/>
          </a:xfrm>
        </p:spPr>
        <p:txBody>
          <a:bodyPr/>
          <a:lstStyle/>
          <a:p>
            <a:r>
              <a:rPr lang="en-US" dirty="0" smtClean="0"/>
              <a:t>Presenter: Ming </a:t>
            </a:r>
            <a:r>
              <a:rPr lang="en-US" dirty="0" smtClean="0"/>
              <a:t>Jeng </a:t>
            </a:r>
            <a:r>
              <a:rPr lang="mr-IN" dirty="0" smtClean="0"/>
              <a:t>–</a:t>
            </a:r>
            <a:r>
              <a:rPr lang="en-US" dirty="0" smtClean="0"/>
              <a:t> ML Intern from Emerging Tech Team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70814FC-4D41-4BA8-9D12-687AA7D264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2948" y="4450588"/>
            <a:ext cx="4542418" cy="90604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400" dirty="0" smtClean="0"/>
              <a:t>Mentors: </a:t>
            </a:r>
            <a:r>
              <a:rPr lang="en-US" sz="1400" dirty="0" err="1" smtClean="0"/>
              <a:t>Prateek</a:t>
            </a:r>
            <a:r>
              <a:rPr lang="en-US" sz="1400" dirty="0" smtClean="0"/>
              <a:t> Jain and </a:t>
            </a:r>
            <a:r>
              <a:rPr lang="en-US" sz="1400" dirty="0"/>
              <a:t>Scott </a:t>
            </a:r>
            <a:r>
              <a:rPr lang="en-US" sz="1400" dirty="0" err="1" smtClean="0"/>
              <a:t>Tilney</a:t>
            </a:r>
            <a:endParaRPr lang="en-US" sz="1400" dirty="0" smtClean="0"/>
          </a:p>
          <a:p>
            <a:r>
              <a:rPr lang="en-US" sz="1400" dirty="0" smtClean="0"/>
              <a:t>Co-workers: William </a:t>
            </a:r>
            <a:r>
              <a:rPr lang="en-US" sz="1400" dirty="0"/>
              <a:t>Ellsworth </a:t>
            </a:r>
            <a:r>
              <a:rPr lang="en-US" sz="1400" dirty="0" smtClean="0"/>
              <a:t>, </a:t>
            </a:r>
            <a:r>
              <a:rPr lang="en-US" sz="1400" dirty="0" err="1" smtClean="0"/>
              <a:t>Nima</a:t>
            </a:r>
            <a:r>
              <a:rPr lang="en-US" sz="1400" dirty="0" smtClean="0"/>
              <a:t> </a:t>
            </a:r>
            <a:r>
              <a:rPr lang="en-US" sz="1400" dirty="0" err="1" smtClean="0"/>
              <a:t>Chatlani</a:t>
            </a:r>
            <a:r>
              <a:rPr lang="en-US" sz="1400" dirty="0" smtClean="0"/>
              <a:t>, and </a:t>
            </a:r>
            <a:r>
              <a:rPr lang="en-US" sz="1400" dirty="0"/>
              <a:t>Mariel </a:t>
            </a:r>
            <a:r>
              <a:rPr lang="en-US" sz="1400" dirty="0" smtClean="0"/>
              <a:t>Aquino</a:t>
            </a:r>
            <a:endParaRPr lang="en-US" sz="1400" dirty="0"/>
          </a:p>
          <a:p>
            <a:r>
              <a:rPr lang="en-US" sz="1400" dirty="0" smtClean="0"/>
              <a:t>Manager</a:t>
            </a:r>
            <a:r>
              <a:rPr lang="en-US" sz="1400" dirty="0"/>
              <a:t>: Gaurav </a:t>
            </a:r>
            <a:r>
              <a:rPr lang="en-US" sz="1400" dirty="0" err="1"/>
              <a:t>Totla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6D35CC75-1C38-49EC-9A10-C8F77C2A4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92949" y="6189170"/>
            <a:ext cx="3657600" cy="26722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Aug. 23, 2020</a:t>
            </a:r>
          </a:p>
        </p:txBody>
      </p:sp>
    </p:spTree>
    <p:extLst>
      <p:ext uri="{BB962C8B-B14F-4D97-AF65-F5344CB8AC3E}">
        <p14:creationId xmlns:p14="http://schemas.microsoft.com/office/powerpoint/2010/main" val="322026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12240402-FB02-47CF-A228-B9AE2D828456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20434A7-EF8E-40FA-B332-551EDABE6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Challenges: Not plug and play</a:t>
            </a:r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46FC4C06-E23C-4D78-8CA8-A0FB7BF4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81" y="1792556"/>
            <a:ext cx="3553959" cy="2694727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90C13096-BC62-43C5-A0DD-33D813CED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745" y="1810740"/>
            <a:ext cx="3539509" cy="2643944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793F97D3-0554-4A09-9757-4B4B2970C484}"/>
              </a:ext>
            </a:extLst>
          </p:cNvPr>
          <p:cNvSpPr txBox="1"/>
          <p:nvPr/>
        </p:nvSpPr>
        <p:spPr>
          <a:xfrm>
            <a:off x="3356248" y="5800301"/>
            <a:ext cx="626859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  <a:hlinkClick r:id="rId5"/>
              </a:rPr>
              <a:t>Source: From paperswithcode.com (Website for ranking SoA models)</a:t>
            </a:r>
            <a:endParaRPr lang="en-US" sz="1400"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CF192D4A-82E4-498A-A9A6-2E0A0948EE8E}"/>
                  </a:ext>
                </a:extLst>
              </p14:cNvPr>
              <p14:cNvContentPartPr/>
              <p14:nvPr/>
            </p14:nvContentPartPr>
            <p14:xfrm>
              <a:off x="6484926" y="4076618"/>
              <a:ext cx="2200275" cy="5715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F192D4A-82E4-498A-A9A6-2E0A0948EE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6915" y="4057942"/>
                <a:ext cx="2235938" cy="9412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52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B8D2E78-A513-4695-A454-EC4AE714AB58}"/>
              </a:ext>
            </a:extLst>
          </p:cNvPr>
          <p:cNvSpPr txBox="1"/>
          <p:nvPr/>
        </p:nvSpPr>
        <p:spPr>
          <a:xfrm>
            <a:off x="196216" y="1710150"/>
            <a:ext cx="3880803" cy="34163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dirty="0"/>
              <a:t>Multiple Participants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There is no structure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Extremely </a:t>
            </a:r>
            <a:r>
              <a:rPr lang="en-US" dirty="0">
                <a:ea typeface="+mn-lt"/>
                <a:cs typeface="Calibri"/>
              </a:rPr>
              <a:t>l</a:t>
            </a:r>
            <a:r>
              <a:rPr lang="en-US" dirty="0">
                <a:ea typeface="+mn-lt"/>
                <a:cs typeface="+mn-lt"/>
              </a:rPr>
              <a:t>ow density of important content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Calibri"/>
              </a:rPr>
              <a:t>ASR errors (punctuations, typos)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  <p:pic>
        <p:nvPicPr>
          <p:cNvPr id="3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4F079FB-5A88-4980-918D-421B88B18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77" y="760155"/>
            <a:ext cx="7836962" cy="48865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683CCE5-FD94-4C56-9F81-94DEBE24F7E2}"/>
              </a:ext>
            </a:extLst>
          </p:cNvPr>
          <p:cNvSpPr txBox="1"/>
          <p:nvPr/>
        </p:nvSpPr>
        <p:spPr>
          <a:xfrm>
            <a:off x="394948" y="324231"/>
            <a:ext cx="47733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Challenges: Transcripts are very messy</a:t>
            </a:r>
          </a:p>
        </p:txBody>
      </p:sp>
    </p:spTree>
    <p:extLst>
      <p:ext uri="{BB962C8B-B14F-4D97-AF65-F5344CB8AC3E}">
        <p14:creationId xmlns:p14="http://schemas.microsoft.com/office/powerpoint/2010/main" val="37909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bird&#10;&#10;Description automatically generated">
            <a:extLst>
              <a:ext uri="{FF2B5EF4-FFF2-40B4-BE49-F238E27FC236}">
                <a16:creationId xmlns="" xmlns:a16="http://schemas.microsoft.com/office/drawing/2014/main" id="{3EAEEADA-16ED-4B12-BF22-40B4024E9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97" y="2057727"/>
            <a:ext cx="10518504" cy="2282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CBEDBA3-7593-46B3-85A9-55548A22E96D}"/>
              </a:ext>
            </a:extLst>
          </p:cNvPr>
          <p:cNvSpPr txBox="1"/>
          <p:nvPr/>
        </p:nvSpPr>
        <p:spPr>
          <a:xfrm>
            <a:off x="1310914" y="4557337"/>
            <a:ext cx="86781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Regular text such as articles or documents are much more structured.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CBA479D-8927-4D7F-A53F-30459DAC4AF7}"/>
              </a:ext>
            </a:extLst>
          </p:cNvPr>
          <p:cNvSpPr txBox="1"/>
          <p:nvPr/>
        </p:nvSpPr>
        <p:spPr>
          <a:xfrm>
            <a:off x="5285480" y="5972782"/>
            <a:ext cx="1606274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hlinkClick r:id="rId4"/>
              </a:rPr>
              <a:t>Source: From CNN article</a:t>
            </a:r>
            <a:r>
              <a:rPr lang="en-US" sz="12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8218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BB5D7BCB-572B-4A51-9E81-5AAE9863A9BA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6E0E74-A528-4A74-AF6A-BEECB11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Market Solutions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848CDE1-5AD1-4A0B-9A10-98322E37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02" y="1470459"/>
            <a:ext cx="6500706" cy="3718562"/>
          </a:xfrm>
          <a:prstGeom prst="rect">
            <a:avLst/>
          </a:prstGeom>
        </p:spPr>
      </p:pic>
      <p:pic>
        <p:nvPicPr>
          <p:cNvPr id="6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F042B0A5-5C6C-4286-B5F1-6AF6CC29D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087" y="1739453"/>
            <a:ext cx="4740100" cy="1249503"/>
          </a:xfrm>
          <a:prstGeom prst="rect">
            <a:avLst/>
          </a:prstGeom>
        </p:spPr>
      </p:pic>
      <p:pic>
        <p:nvPicPr>
          <p:cNvPr id="7" name="Picture 7" descr="A picture containing drawing, plate&#10;&#10;Description automatically generated">
            <a:extLst>
              <a:ext uri="{FF2B5EF4-FFF2-40B4-BE49-F238E27FC236}">
                <a16:creationId xmlns="" xmlns:a16="http://schemas.microsoft.com/office/drawing/2014/main" id="{19DD06C5-36CB-440F-837D-EC36C851B1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86" y="3472890"/>
            <a:ext cx="4676898" cy="101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CB0CD4-A46F-42FD-9D18-B7D65DC9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EDF7E0A-4BFB-41E1-B44F-30A3DF026CE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1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9680" y="1521023"/>
            <a:ext cx="3860800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 smtClean="0"/>
              <a:t>Thanks to Scott and </a:t>
            </a:r>
            <a:r>
              <a:rPr lang="en-US" sz="2000" dirty="0" err="1" smtClean="0"/>
              <a:t>Prateek</a:t>
            </a:r>
            <a:r>
              <a:rPr lang="en-US" sz="2000" dirty="0"/>
              <a:t> </a:t>
            </a:r>
            <a:r>
              <a:rPr lang="en-US" sz="2000" dirty="0" smtClean="0"/>
              <a:t>for all the mentorship, guidance, and for organizing all of this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9552" y="599439"/>
            <a:ext cx="4552528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 smtClean="0"/>
              <a:t>Thanks to everyone who made </a:t>
            </a:r>
            <a:r>
              <a:rPr lang="en-US" sz="2000" smtClean="0"/>
              <a:t>this possible:</a:t>
            </a:r>
            <a:endParaRPr lang="en-US" sz="20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329680" y="3058160"/>
            <a:ext cx="3962400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 smtClean="0"/>
              <a:t>Thanks to William, Mariel, and </a:t>
            </a:r>
            <a:r>
              <a:rPr lang="en-US" sz="2000" dirty="0" err="1" smtClean="0"/>
              <a:t>Nima</a:t>
            </a:r>
            <a:r>
              <a:rPr lang="en-US" sz="2000" dirty="0" smtClean="0"/>
              <a:t> for all the advices and brainstorming</a:t>
            </a:r>
          </a:p>
        </p:txBody>
      </p:sp>
    </p:spTree>
    <p:extLst>
      <p:ext uri="{BB962C8B-B14F-4D97-AF65-F5344CB8AC3E}">
        <p14:creationId xmlns:p14="http://schemas.microsoft.com/office/powerpoint/2010/main" val="95725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123600-2F1F-4285-9693-62CECA198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and Supplementary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D5EA10A-E812-457E-8A61-023E724A8045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4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12F8738D-C7E7-43D5-864C-25391EFB1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63" y="585035"/>
            <a:ext cx="6477132" cy="5329989"/>
          </a:xfrm>
          <a:prstGeom prst="rect">
            <a:avLst/>
          </a:prstGeom>
        </p:spPr>
      </p:pic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1738B08C-550C-4A74-967B-CDBB76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63" y="583530"/>
            <a:ext cx="3893904" cy="5326983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F9FBD31F-DC70-45AD-8600-7D0A2F05CE44}"/>
              </a:ext>
            </a:extLst>
          </p:cNvPr>
          <p:cNvSpPr txBox="1"/>
          <p:nvPr/>
        </p:nvSpPr>
        <p:spPr>
          <a:xfrm>
            <a:off x="802865" y="6032617"/>
            <a:ext cx="11226185" cy="25391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/>
              <a:t>See interactive: </a:t>
            </a:r>
            <a:r>
              <a:rPr lang="en-US" sz="1050" dirty="0">
                <a:hlinkClick r:id="rId4"/>
              </a:rPr>
              <a:t>https</a:t>
            </a:r>
            <a:r>
              <a:rPr lang="en-US" sz="1050" dirty="0">
                <a:ea typeface="+mn-lt"/>
                <a:cs typeface="+mn-lt"/>
                <a:hlinkClick r:id="rId4"/>
              </a:rPr>
              <a:t>://app.fireflies.ai/view/Braingeneers-Life-Support-Weekly-meeting::7B3HYfIROz</a:t>
            </a:r>
            <a:endParaRPr lang="en-US" sz="1050">
              <a:cs typeface="Calibri"/>
            </a:endParaRPr>
          </a:p>
        </p:txBody>
      </p:sp>
      <p:pic>
        <p:nvPicPr>
          <p:cNvPr id="9" name="Picture 6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D548E39F-366D-4049-B410-E3F5ECC9C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7200" y="102044"/>
            <a:ext cx="1862229" cy="483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="" xmlns:a16="http://schemas.microsoft.com/office/drawing/2014/main" id="{D106D6E5-DCBE-4509-AC24-403DEAF1D8EC}"/>
                  </a:ext>
                </a:extLst>
              </p14:cNvPr>
              <p14:cNvContentPartPr/>
              <p14:nvPr/>
            </p14:nvContentPartPr>
            <p14:xfrm>
              <a:off x="1599929" y="407824"/>
              <a:ext cx="9525" cy="9525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106D6E5-DCBE-4509-AC24-403DEAF1D8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3204" y="-68426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="" xmlns:a16="http://schemas.microsoft.com/office/drawing/2014/main" id="{3AE546A2-A193-452C-B172-15E626DDC10B}"/>
                  </a:ext>
                </a:extLst>
              </p14:cNvPr>
              <p14:cNvContentPartPr/>
              <p14:nvPr/>
            </p14:nvContentPartPr>
            <p14:xfrm>
              <a:off x="5876867" y="1599930"/>
              <a:ext cx="581025" cy="28574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E546A2-A193-452C-B172-15E626DDC1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41178" y="1567784"/>
                <a:ext cx="652047" cy="9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="" xmlns:a16="http://schemas.microsoft.com/office/drawing/2014/main" id="{C6729E4A-C18A-4D54-BA8E-7035CB432DFC}"/>
                  </a:ext>
                </a:extLst>
              </p14:cNvPr>
              <p14:cNvContentPartPr/>
              <p14:nvPr/>
            </p14:nvContentPartPr>
            <p14:xfrm>
              <a:off x="6023266" y="1986841"/>
              <a:ext cx="1295400" cy="28574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729E4A-C18A-4D54-BA8E-7035CB432D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7672" y="1954695"/>
                <a:ext cx="1366947" cy="9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="" xmlns:a16="http://schemas.microsoft.com/office/drawing/2014/main" id="{F33DD4F1-EE1C-4D15-AB55-2E63AECB5EF2}"/>
                  </a:ext>
                </a:extLst>
              </p14:cNvPr>
              <p14:cNvContentPartPr/>
              <p14:nvPr/>
            </p14:nvContentPartPr>
            <p14:xfrm>
              <a:off x="6441549" y="1579016"/>
              <a:ext cx="704849" cy="1905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3DD4F1-EE1C-4D15-AB55-2E63AECB5E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5347" y="1547051"/>
                <a:ext cx="776891" cy="833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="" xmlns:a16="http://schemas.microsoft.com/office/drawing/2014/main" id="{45133CAC-681F-4783-A49F-A7F7D02DE8F8}"/>
                  </a:ext>
                </a:extLst>
              </p14:cNvPr>
              <p14:cNvContentPartPr/>
              <p14:nvPr/>
            </p14:nvContentPartPr>
            <p14:xfrm>
              <a:off x="8595702" y="3398545"/>
              <a:ext cx="1381125" cy="28574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5133CAC-681F-4783-A49F-A7F7D02DE8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559688" y="3366075"/>
                <a:ext cx="1452792" cy="9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="" xmlns:a16="http://schemas.microsoft.com/office/drawing/2014/main" id="{3F527EA2-C329-4719-AA0A-AED4F38EBC27}"/>
                  </a:ext>
                </a:extLst>
              </p14:cNvPr>
              <p14:cNvContentPartPr/>
              <p14:nvPr/>
            </p14:nvContentPartPr>
            <p14:xfrm>
              <a:off x="5228530" y="4078253"/>
              <a:ext cx="1219199" cy="28574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F527EA2-C329-4719-AA0A-AED4F38EBC2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93030" y="4045783"/>
                <a:ext cx="1290558" cy="93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="" xmlns:a16="http://schemas.microsoft.com/office/drawing/2014/main" id="{1E099898-CCF2-4856-A45D-A57D4EFCCB6D}"/>
                  </a:ext>
                </a:extLst>
              </p14:cNvPr>
              <p14:cNvContentPartPr/>
              <p14:nvPr/>
            </p14:nvContentPartPr>
            <p14:xfrm>
              <a:off x="8062392" y="5699097"/>
              <a:ext cx="9525" cy="952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099898-CCF2-4856-A45D-A57D4EFCCB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09892" y="4746597"/>
                <a:ext cx="1905000" cy="19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="" xmlns:a16="http://schemas.microsoft.com/office/drawing/2014/main" id="{B84B9A9E-E49F-4F03-9C18-02BE0F12AFAD}"/>
                  </a:ext>
                </a:extLst>
              </p14:cNvPr>
              <p14:cNvContentPartPr/>
              <p14:nvPr/>
            </p14:nvContentPartPr>
            <p14:xfrm>
              <a:off x="6086008" y="805193"/>
              <a:ext cx="714375" cy="9525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84B9A9E-E49F-4F03-9C18-02BE0F12AFA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49855" y="773760"/>
                <a:ext cx="786319" cy="727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="" xmlns:a16="http://schemas.microsoft.com/office/drawing/2014/main" id="{860FFC70-DE38-4850-B9E0-528293CA3E45}"/>
                  </a:ext>
                </a:extLst>
              </p14:cNvPr>
              <p14:cNvContentPartPr/>
              <p14:nvPr/>
            </p14:nvContentPartPr>
            <p14:xfrm>
              <a:off x="5218072" y="1192105"/>
              <a:ext cx="1171575" cy="28574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60FFC70-DE38-4850-B9E0-528293CA3E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2068" y="1159959"/>
                <a:ext cx="1243223" cy="9319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88CA238-2866-494D-B368-391DEFD18D71}"/>
              </a:ext>
            </a:extLst>
          </p:cNvPr>
          <p:cNvSpPr txBox="1"/>
          <p:nvPr/>
        </p:nvSpPr>
        <p:spPr>
          <a:xfrm>
            <a:off x="923462" y="148363"/>
            <a:ext cx="52512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An example of many errors from a market solution</a:t>
            </a:r>
          </a:p>
        </p:txBody>
      </p:sp>
    </p:spTree>
    <p:extLst>
      <p:ext uri="{BB962C8B-B14F-4D97-AF65-F5344CB8AC3E}">
        <p14:creationId xmlns:p14="http://schemas.microsoft.com/office/powerpoint/2010/main" val="383009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33D3126F-9AD9-4528-93EE-FAB3D79CFD7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2ED011B-099D-40A0-A388-DCE13BE1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Interests in Industry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7A1B3526-A932-488C-9CCA-6D4597F3B78B}"/>
              </a:ext>
            </a:extLst>
          </p:cNvPr>
          <p:cNvSpPr>
            <a:spLocks noGrp="1"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  <a:hlinkClick r:id="rId2"/>
              </a:rPr>
              <a:t>https://techcrunch.com/2014/03/14/gridspace/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Zoom + Otter.AI</a:t>
            </a:r>
          </a:p>
          <a:p>
            <a:pPr lvl="1"/>
            <a:r>
              <a:rPr lang="en-US" sz="2800" dirty="0">
                <a:ea typeface="+mn-lt"/>
                <a:cs typeface="+mn-lt"/>
                <a:hlinkClick r:id="rId3"/>
              </a:rPr>
              <a:t>https://www.forbes.com/sites/jeanbaptiste/2019/06/19/ceo-tech-talk-how-otter-ai-uses-artificial-intelligence-to-automatically-transcribe-speech-to-text/#6321d4ed3872</a:t>
            </a:r>
            <a:endParaRPr lang="en-US" sz="28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Microsoft Research: </a:t>
            </a:r>
            <a:r>
              <a:rPr lang="en-US" dirty="0">
                <a:ea typeface="+mn-lt"/>
                <a:cs typeface="+mn-lt"/>
                <a:hlinkClick r:id="rId4"/>
              </a:rPr>
              <a:t>https://www.microsoft.com/en-us/research/project/meeting-recognition-and-understanding/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977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FB46E5A-2339-43EC-AF67-516C61F75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Extractive summary vs Abstraction-based Summary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="" xmlns:a16="http://schemas.microsoft.com/office/drawing/2014/main" id="{F064D8B4-2745-4AAE-8295-490208976347}"/>
              </a:ext>
            </a:extLst>
          </p:cNvPr>
          <p:cNvSpPr>
            <a:spLocks noGrp="1"/>
          </p:cNvSpPr>
          <p:nvPr/>
        </p:nvSpPr>
        <p:spPr>
          <a:xfrm>
            <a:off x="720969" y="17816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 Nova Light"/>
                <a:ea typeface="+mn-lt"/>
                <a:cs typeface="+mn-lt"/>
              </a:rPr>
              <a:t>Source text:</a:t>
            </a:r>
            <a:r>
              <a:rPr lang="en-US" dirty="0">
                <a:latin typeface="Arial Nova Light"/>
                <a:ea typeface="+mn-lt"/>
                <a:cs typeface="+mn-lt"/>
              </a:rPr>
              <a:t>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Joseph and Mary</a:t>
            </a:r>
            <a:r>
              <a:rPr lang="en-US" i="1" dirty="0">
                <a:latin typeface="Arial Nova Light"/>
                <a:ea typeface="+mn-lt"/>
                <a:cs typeface="+mn-lt"/>
              </a:rPr>
              <a:t> rode on a donkey to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attend</a:t>
            </a:r>
            <a:r>
              <a:rPr lang="en-US" i="1" dirty="0">
                <a:solidFill>
                  <a:schemeClr val="bg1">
                    <a:lumMod val="90000"/>
                    <a:lumOff val="10000"/>
                  </a:schemeClr>
                </a:solidFill>
                <a:latin typeface="Arial Nova Light"/>
                <a:ea typeface="+mn-lt"/>
                <a:cs typeface="+mn-lt"/>
              </a:rPr>
              <a:t> </a:t>
            </a:r>
            <a:r>
              <a:rPr lang="en-US" i="1" dirty="0">
                <a:latin typeface="Arial Nova Light"/>
                <a:ea typeface="+mn-lt"/>
                <a:cs typeface="+mn-lt"/>
              </a:rPr>
              <a:t>the annual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event </a:t>
            </a:r>
            <a:r>
              <a:rPr lang="en-US" i="1" dirty="0">
                <a:latin typeface="Arial Nova Light"/>
                <a:ea typeface="+mn-lt"/>
                <a:cs typeface="+mn-lt"/>
              </a:rPr>
              <a:t>in</a:t>
            </a:r>
            <a:r>
              <a:rPr lang="en-US" b="1" i="1" dirty="0">
                <a:latin typeface="Arial Nova Light"/>
                <a:ea typeface="+mn-lt"/>
                <a:cs typeface="+mn-lt"/>
              </a:rPr>
              <a:t>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Jerusalem</a:t>
            </a:r>
            <a:r>
              <a:rPr lang="en-US" i="1" dirty="0">
                <a:latin typeface="Arial Nova Light"/>
                <a:ea typeface="+mn-lt"/>
                <a:cs typeface="+mn-lt"/>
              </a:rPr>
              <a:t>. In the city,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Mary</a:t>
            </a:r>
            <a:r>
              <a:rPr lang="en-US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 </a:t>
            </a:r>
            <a:r>
              <a:rPr lang="en-US" i="1" dirty="0">
                <a:latin typeface="Arial Nova Light"/>
                <a:ea typeface="+mn-lt"/>
                <a:cs typeface="+mn-lt"/>
              </a:rPr>
              <a:t>gave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birth</a:t>
            </a:r>
            <a:r>
              <a:rPr lang="en-US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 </a:t>
            </a:r>
            <a:r>
              <a:rPr lang="en-US" i="1" dirty="0">
                <a:latin typeface="Arial Nova Light"/>
                <a:ea typeface="+mn-lt"/>
                <a:cs typeface="+mn-lt"/>
              </a:rPr>
              <a:t>to a child named </a:t>
            </a:r>
            <a:r>
              <a:rPr lang="en-US" b="1" i="1" dirty="0">
                <a:solidFill>
                  <a:schemeClr val="bg1">
                    <a:lumMod val="90000"/>
                    <a:lumOff val="10000"/>
                  </a:schemeClr>
                </a:solidFill>
                <a:highlight>
                  <a:srgbClr val="FFFF00"/>
                </a:highlight>
                <a:latin typeface="Arial Nova Light"/>
                <a:ea typeface="+mn-lt"/>
                <a:cs typeface="+mn-lt"/>
              </a:rPr>
              <a:t>Jesus</a:t>
            </a:r>
            <a:r>
              <a:rPr lang="en-US" i="1" dirty="0">
                <a:latin typeface="Arial Nova Light"/>
                <a:ea typeface="+mn-lt"/>
                <a:cs typeface="+mn-lt"/>
              </a:rPr>
              <a:t>.</a:t>
            </a:r>
          </a:p>
          <a:p>
            <a:endParaRPr lang="en-US" i="1" dirty="0">
              <a:latin typeface="Arial Nova Light"/>
              <a:ea typeface="+mn-lt"/>
              <a:cs typeface="+mn-lt"/>
            </a:endParaRPr>
          </a:p>
          <a:p>
            <a:r>
              <a:rPr lang="en-US" b="1" dirty="0">
                <a:latin typeface="Arial Nova Light"/>
                <a:ea typeface="+mn-lt"/>
                <a:cs typeface="+mn-lt"/>
              </a:rPr>
              <a:t>Extractive summary:</a:t>
            </a:r>
            <a:r>
              <a:rPr lang="en-US" i="1" dirty="0">
                <a:latin typeface="Arial Nova Light"/>
                <a:ea typeface="+mn-lt"/>
                <a:cs typeface="+mn-lt"/>
              </a:rPr>
              <a:t> Joseph and Mary attend event Jerusalem. Mary birth Jesus.</a:t>
            </a:r>
          </a:p>
          <a:p>
            <a:r>
              <a:rPr lang="en-US" b="1" dirty="0">
                <a:latin typeface="Arial Nova Light"/>
                <a:ea typeface="+mn-lt"/>
                <a:cs typeface="+mn-lt"/>
              </a:rPr>
              <a:t>Abstractive summary: </a:t>
            </a:r>
            <a:r>
              <a:rPr lang="en-US" i="1" dirty="0">
                <a:latin typeface="Arial Nova Light"/>
                <a:ea typeface="+mn-lt"/>
                <a:cs typeface="+mn-lt"/>
              </a:rPr>
              <a:t>Joseph and Mary came to Jerusalem where Jesus was born.</a:t>
            </a:r>
            <a:endParaRPr lang="en-US" i="1" dirty="0">
              <a:latin typeface="Arial Nova Light"/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647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E94407E-2531-4780-9792-1A591693639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/>
              <a:t>Market Relevance</a:t>
            </a:r>
          </a:p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/>
              <a:t>Problem Statements</a:t>
            </a:r>
          </a:p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/>
              <a:t>Solution</a:t>
            </a:r>
          </a:p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/>
              <a:t>Challenges</a:t>
            </a:r>
          </a:p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/>
              <a:t>Demo</a:t>
            </a:r>
          </a:p>
          <a:p>
            <a:pPr marL="342900" indent="-342900">
              <a:buFont typeface="Wingdings" panose="020B0606030504020204" pitchFamily="34" charset="0"/>
              <a:buChar char="Ø"/>
            </a:pPr>
            <a:r>
              <a:rPr lang="en-US" dirty="0">
                <a:solidFill>
                  <a:schemeClr val="bg1">
                    <a:lumMod val="90000"/>
                    <a:lumOff val="10000"/>
                  </a:schemeClr>
                </a:solidFill>
              </a:rPr>
              <a:t>Backup (Optional)</a:t>
            </a:r>
          </a:p>
        </p:txBody>
      </p:sp>
    </p:spTree>
    <p:extLst>
      <p:ext uri="{BB962C8B-B14F-4D97-AF65-F5344CB8AC3E}">
        <p14:creationId xmlns:p14="http://schemas.microsoft.com/office/powerpoint/2010/main" val="38129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176594B-AB81-4F4A-A45A-C0CC827B89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0"/>
          <a:stretch/>
        </p:blipFill>
        <p:spPr>
          <a:xfrm>
            <a:off x="20" y="10"/>
            <a:ext cx="12188805" cy="685799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00B76C2-5D78-4AD1-8533-F9AEBBAD1D73}"/>
              </a:ext>
            </a:extLst>
          </p:cNvPr>
          <p:cNvSpPr txBox="1"/>
          <p:nvPr/>
        </p:nvSpPr>
        <p:spPr>
          <a:xfrm>
            <a:off x="10401591" y="6462640"/>
            <a:ext cx="151945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Data is from TechCrunch</a:t>
            </a:r>
            <a:endParaRPr lang="en-US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6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38D4A6D-5F5A-40CE-AD84-1CD98EB8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Timing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6432524-9AB6-4971-BFCE-94FFEBC08F3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4975CBC-CC83-46A7-94B1-9783A024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908" y="675226"/>
            <a:ext cx="7756153" cy="560848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="" xmlns:a16="http://schemas.microsoft.com/office/drawing/2014/main" id="{48827FBE-055D-473D-A907-A4CA95BB6D96}"/>
              </a:ext>
            </a:extLst>
          </p:cNvPr>
          <p:cNvSpPr txBox="1"/>
          <p:nvPr/>
        </p:nvSpPr>
        <p:spPr>
          <a:xfrm>
            <a:off x="9462700" y="5995987"/>
            <a:ext cx="3168732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2">
                    <a:lumMod val="85000"/>
                  </a:schemeClr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Data is from appfigures.com</a:t>
            </a:r>
            <a:r>
              <a:rPr lang="en-US" sz="1400" dirty="0">
                <a:solidFill>
                  <a:schemeClr val="tx2">
                    <a:lumMod val="85000"/>
                  </a:schemeClr>
                </a:solidFill>
                <a:ea typeface="+mn-lt"/>
                <a:cs typeface="+mn-lt"/>
              </a:rPr>
              <a:t> </a:t>
            </a:r>
            <a:endParaRPr lang="en-US" sz="1400">
              <a:solidFill>
                <a:schemeClr val="tx2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02BEC0-03C3-4BAA-8CCD-D974C3B9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Timing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044C967-6012-4E83-A2D4-E80E4C723C4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DE85A68-8EAD-4FD4-8812-E4ADF27E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00" y="2266497"/>
            <a:ext cx="7629300" cy="270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A5FA22-DA6C-4130-86BC-E3EF8BCEF913}"/>
              </a:ext>
            </a:extLst>
          </p:cNvPr>
          <p:cNvSpPr txBox="1"/>
          <p:nvPr/>
        </p:nvSpPr>
        <p:spPr>
          <a:xfrm>
            <a:off x="9870182" y="6202078"/>
            <a:ext cx="191802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hlinkClick r:id="rId4"/>
              </a:rPr>
              <a:t>Data is from Entrepreneur.com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99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="" xmlns:a16="http://schemas.microsoft.com/office/drawing/2014/main" id="{18EEB8DD-3434-4845-A3DA-B5C0508F157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055856F-C12A-437A-8FC7-8DD70D38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Transcription Service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7A2BF30-9A15-4364-9158-5740AF61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0" y="1735054"/>
            <a:ext cx="5026252" cy="3314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3F3F92-F493-4A60-8F3E-7C1A123FD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80" y="2825595"/>
            <a:ext cx="1213005" cy="1206810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="" xmlns:a16="http://schemas.microsoft.com/office/drawing/2014/main" id="{9AD59847-E2F8-4CFA-A786-C7CF2CE576A9}"/>
              </a:ext>
            </a:extLst>
          </p:cNvPr>
          <p:cNvSpPr txBox="1"/>
          <p:nvPr/>
        </p:nvSpPr>
        <p:spPr>
          <a:xfrm>
            <a:off x="5647861" y="2364445"/>
            <a:ext cx="2259979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Speech to Text (ASR)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6EC22798-328B-42C3-B000-DFB4C0DDA80E}"/>
              </a:ext>
            </a:extLst>
          </p:cNvPr>
          <p:cNvCxnSpPr/>
          <p:nvPr/>
        </p:nvCxnSpPr>
        <p:spPr>
          <a:xfrm>
            <a:off x="5508702" y="3448823"/>
            <a:ext cx="270108" cy="3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90C49539-8F2A-40FA-89EE-E3A7F1007CDE}"/>
              </a:ext>
            </a:extLst>
          </p:cNvPr>
          <p:cNvCxnSpPr/>
          <p:nvPr/>
        </p:nvCxnSpPr>
        <p:spPr>
          <a:xfrm>
            <a:off x="7584455" y="3399649"/>
            <a:ext cx="270108" cy="37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="" xmlns:a16="http://schemas.microsoft.com/office/drawing/2014/main" id="{92FB8DAD-2811-4BBD-BA5E-843FD9329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8399" y="1737472"/>
            <a:ext cx="4106854" cy="359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9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473A0B8-741B-4622-B293-4DFA7A7D87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0390" y="4424674"/>
            <a:ext cx="10981830" cy="1431758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/>
              <a:t>Busy Calendar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/>
              <a:t>Too many meetings cause of COVID (meeting fatigue)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/>
              <a:t>Out on PTO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C564583-0E5E-4C6C-B91A-D2874F5A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0D59474-9AEE-4CD8-8794-48D270C228D4}"/>
              </a:ext>
            </a:extLst>
          </p:cNvPr>
          <p:cNvSpPr txBox="1"/>
          <p:nvPr/>
        </p:nvSpPr>
        <p:spPr>
          <a:xfrm>
            <a:off x="578915" y="3849508"/>
            <a:ext cx="15150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B0F0"/>
                </a:solidFill>
              </a:rPr>
              <a:t>Miss Meetings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="" xmlns:a16="http://schemas.microsoft.com/office/drawing/2014/main" id="{E23FD684-3E66-4715-80D9-D1A7342EF290}"/>
              </a:ext>
            </a:extLst>
          </p:cNvPr>
          <p:cNvSpPr txBox="1">
            <a:spLocks/>
          </p:cNvSpPr>
          <p:nvPr/>
        </p:nvSpPr>
        <p:spPr>
          <a:xfrm>
            <a:off x="632807" y="1207116"/>
            <a:ext cx="10981830" cy="196768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dirty="0">
                <a:solidFill>
                  <a:srgbClr val="00B0F0"/>
                </a:solidFill>
              </a:rPr>
              <a:t>Writing Meeting Minutes is essential but can be very time consuming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/>
              <a:t>Too many meetings to keep track of</a:t>
            </a:r>
            <a:endParaRPr lang="en-US" dirty="0">
              <a:solidFill>
                <a:srgbClr val="00B0F0"/>
              </a:solidFill>
            </a:endParaRP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FFFFFF"/>
                </a:solidFill>
              </a:rPr>
              <a:t>Hard to recall highlights/action items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FFFFFF"/>
                </a:solidFill>
              </a:rPr>
              <a:t>Don't want to replay entire recording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30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7E1FEB-D97F-424F-98B6-AE327DF5DB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59812" y="1376378"/>
            <a:ext cx="5873714" cy="4102768"/>
          </a:xfrm>
        </p:spPr>
        <p:txBody>
          <a:bodyPr/>
          <a:lstStyle/>
          <a:p>
            <a:pPr marL="169545" indent="-169545">
              <a:buNone/>
            </a:pPr>
            <a:r>
              <a:rPr lang="en-US" sz="2400" b="1" dirty="0"/>
              <a:t>Solution:</a:t>
            </a:r>
          </a:p>
          <a:p>
            <a:pPr marL="169545" indent="-169545">
              <a:buFont typeface="Wingdings" panose="00000500000000000000" pitchFamily="2" charset="0"/>
              <a:buChar char="Ø"/>
            </a:pPr>
            <a:r>
              <a:rPr lang="en-US" sz="2400" dirty="0"/>
              <a:t> Give a bird's-eye view of what was discussed</a:t>
            </a:r>
          </a:p>
          <a:p>
            <a:pPr marL="169545" indent="-169545">
              <a:buFont typeface="Wingdings" panose="00000500000000000000" pitchFamily="2" charset="0"/>
              <a:buChar char="Ø"/>
            </a:pPr>
            <a:r>
              <a:rPr lang="en-US" sz="2400" dirty="0"/>
              <a:t> Highlights/actionable items of a meeting</a:t>
            </a:r>
          </a:p>
          <a:p>
            <a:pPr marL="169545" indent="-169545">
              <a:buFont typeface="Wingdings" panose="00000500000000000000" pitchFamily="2" charset="0"/>
              <a:buChar char="Ø"/>
            </a:pPr>
            <a:r>
              <a:rPr lang="en-US" sz="2400" dirty="0"/>
              <a:t> Structure of a meeting </a:t>
            </a:r>
          </a:p>
          <a:p>
            <a:pPr marL="0" indent="0">
              <a:buNone/>
            </a:pPr>
            <a:r>
              <a:rPr lang="en-US" sz="2400" dirty="0"/>
              <a:t>…</a:t>
            </a:r>
          </a:p>
          <a:p>
            <a:pPr marL="342900" indent="-342900">
              <a:buFont typeface="Arial" panose="00000500000000000000" pitchFamily="2" charset="0"/>
              <a:buChar char="•"/>
            </a:pPr>
            <a:r>
              <a:rPr lang="en-US" sz="2400" dirty="0"/>
              <a:t>For collaborators/participants to look back to</a:t>
            </a:r>
          </a:p>
          <a:p>
            <a:pPr marL="342900" indent="-342900">
              <a:buFont typeface="Arial" panose="00000500000000000000" pitchFamily="2" charset="0"/>
              <a:buChar char="•"/>
            </a:pPr>
            <a:r>
              <a:rPr lang="en-US" sz="2400" dirty="0"/>
              <a:t>Assist the writing of Meeting Minutes</a:t>
            </a:r>
          </a:p>
          <a:p>
            <a:pPr marL="342900" indent="-342900">
              <a:buFont typeface="Arial" panose="00000500000000000000" pitchFamily="2" charset="0"/>
              <a:buChar char="•"/>
            </a:pP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A38032C-2A0D-437F-8D74-8FB74DD8CA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7504" y="5471842"/>
            <a:ext cx="4581144" cy="2743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2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9811CC2-8285-4AE4-8CEE-79F73974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125" y="3083196"/>
            <a:ext cx="2659196" cy="192450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B5C5409-15CF-4BED-B96D-101E8CA7C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58" y="3073826"/>
            <a:ext cx="2539847" cy="192519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D290191-F926-4E09-AA95-C6E64AAE1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894" y="1194069"/>
            <a:ext cx="2418007" cy="1880424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5C2C2175-B84F-4E43-A0C9-8A0675CFB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545" y="1195956"/>
            <a:ext cx="5176091" cy="18863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4A4432EE-B7CE-4AA5-A65D-1398748CB800}"/>
              </a:ext>
            </a:extLst>
          </p:cNvPr>
          <p:cNvSpPr>
            <a:spLocks noGrp="1"/>
          </p:cNvSpPr>
          <p:nvPr/>
        </p:nvSpPr>
        <p:spPr>
          <a:xfrm>
            <a:off x="459366" y="-1238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cs typeface="Calibri Light"/>
              </a:rPr>
              <a:t>Challenges: Not plug and play</a:t>
            </a:r>
            <a:endParaRPr lang="en-US" sz="3600" dirty="0"/>
          </a:p>
        </p:txBody>
      </p:sp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F390E24-28E6-4545-B22B-F6DD50F97C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6419" y="1204160"/>
            <a:ext cx="2382589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67DECA4-B041-4DBB-BD1D-4DC913683041}"/>
              </a:ext>
            </a:extLst>
          </p:cNvPr>
          <p:cNvSpPr txBox="1"/>
          <p:nvPr/>
        </p:nvSpPr>
        <p:spPr>
          <a:xfrm>
            <a:off x="416623" y="5194929"/>
            <a:ext cx="104633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tx1">
                    <a:lumMod val="90000"/>
                  </a:schemeClr>
                </a:solidFill>
              </a:rPr>
              <a:t>Above</a:t>
            </a:r>
            <a:r>
              <a:rPr lang="en-US" sz="2400" dirty="0"/>
              <a:t>: Very well researched fields of NLP that have many Off the Shelf SOA models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12E25AF-148D-4802-8281-9BF26847A5F8}"/>
              </a:ext>
            </a:extLst>
          </p:cNvPr>
          <p:cNvSpPr txBox="1"/>
          <p:nvPr/>
        </p:nvSpPr>
        <p:spPr>
          <a:xfrm>
            <a:off x="3345828" y="6060863"/>
            <a:ext cx="6268596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ea typeface="+mn-lt"/>
                <a:cs typeface="+mn-lt"/>
                <a:hlinkClick r:id="rId8"/>
              </a:rPr>
              <a:t>Source: From paperswithcode.com (Website for ranking SoA models)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986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dark_16x9">
  <a:themeElements>
    <a:clrScheme name="Custom 12">
      <a:dk1>
        <a:srgbClr val="F2F2F2"/>
      </a:dk1>
      <a:lt1>
        <a:srgbClr val="002142"/>
      </a:lt1>
      <a:dk2>
        <a:srgbClr val="FFFFFF"/>
      </a:dk2>
      <a:lt2>
        <a:srgbClr val="717074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VMWR_CorpTempRefresh_Light_07_22_MP</Template>
  <TotalTime>1228</TotalTime>
  <Words>1022</Words>
  <Application>Microsoft Macintosh PowerPoint</Application>
  <PresentationFormat>Custom</PresentationFormat>
  <Paragraphs>133</Paragraphs>
  <Slides>19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 Nova Light</vt:lpstr>
      <vt:lpstr>Calibri</vt:lpstr>
      <vt:lpstr>Calibri Light</vt:lpstr>
      <vt:lpstr>Camphor Std</vt:lpstr>
      <vt:lpstr>Metropolis</vt:lpstr>
      <vt:lpstr>Metropolis Light</vt:lpstr>
      <vt:lpstr>Open Sans</vt:lpstr>
      <vt:lpstr>Verdana</vt:lpstr>
      <vt:lpstr>Wingdings</vt:lpstr>
      <vt:lpstr>Arial</vt:lpstr>
      <vt:lpstr>VMware_dark_16x9</vt:lpstr>
      <vt:lpstr>Information Extraction from Meeting Transcripts</vt:lpstr>
      <vt:lpstr>PowerPoint Presentation</vt:lpstr>
      <vt:lpstr>PowerPoint Presentation</vt:lpstr>
      <vt:lpstr>Perfect Timing</vt:lpstr>
      <vt:lpstr>Perfect Timing</vt:lpstr>
      <vt:lpstr>Transcription Service</vt:lpstr>
      <vt:lpstr>Problem Statements</vt:lpstr>
      <vt:lpstr>PowerPoint Presentation</vt:lpstr>
      <vt:lpstr>PowerPoint Presentation</vt:lpstr>
      <vt:lpstr>Challenges: Not plug and play</vt:lpstr>
      <vt:lpstr>PowerPoint Presentation</vt:lpstr>
      <vt:lpstr>PowerPoint Presentation</vt:lpstr>
      <vt:lpstr>Current Market Solutions</vt:lpstr>
      <vt:lpstr>DEMO</vt:lpstr>
      <vt:lpstr>PowerPoint Presentation</vt:lpstr>
      <vt:lpstr>Backup and Supplementary</vt:lpstr>
      <vt:lpstr>PowerPoint Presentation</vt:lpstr>
      <vt:lpstr>Other Interests in Industry</vt:lpstr>
      <vt:lpstr>Extractive summary vs Abstraction-based 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PowerPoint Corporate Template</dc:title>
  <dc:creator/>
  <cp:lastModifiedBy>Ming Jeng</cp:lastModifiedBy>
  <cp:revision>668</cp:revision>
  <dcterms:created xsi:type="dcterms:W3CDTF">2018-01-16T21:43:38Z</dcterms:created>
  <dcterms:modified xsi:type="dcterms:W3CDTF">2020-08-31T23:06:05Z</dcterms:modified>
</cp:coreProperties>
</file>